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6"/>
  </p:notesMasterIdLst>
  <p:handoutMasterIdLst>
    <p:handoutMasterId r:id="rId17"/>
  </p:handoutMasterIdLst>
  <p:sldIdLst>
    <p:sldId id="256" r:id="rId2"/>
    <p:sldId id="257" r:id="rId3"/>
    <p:sldId id="258" r:id="rId4"/>
    <p:sldId id="259" r:id="rId5"/>
    <p:sldId id="280" r:id="rId6"/>
    <p:sldId id="261" r:id="rId7"/>
    <p:sldId id="281" r:id="rId8"/>
    <p:sldId id="282" r:id="rId9"/>
    <p:sldId id="283" r:id="rId10"/>
    <p:sldId id="284" r:id="rId11"/>
    <p:sldId id="285" r:id="rId12"/>
    <p:sldId id="277" r:id="rId13"/>
    <p:sldId id="278" r:id="rId14"/>
    <p:sldId id="279" r:id="rId15"/>
  </p:sldIdLst>
  <p:sldSz cx="7556500" cy="10693400"/>
  <p:notesSz cx="6797675" cy="9925050"/>
  <p:embeddedFontLst>
    <p:embeddedFont>
      <p:font typeface="Montserrat" panose="00000500000000000000" pitchFamily="2" charset="0"/>
      <p:regular r:id="rId18"/>
      <p:bold r:id="rId19"/>
      <p:italic r:id="rId20"/>
      <p:boldItalic r:id="rId21"/>
    </p:embeddedFont>
    <p:embeddedFont>
      <p:font typeface="Montserrat Bold" panose="00000800000000000000" charset="0"/>
      <p:regular r:id="rId22"/>
      <p:bold r:id="rId23"/>
    </p:embeddedFont>
    <p:embeddedFont>
      <p:font typeface="Montserrat Medium" panose="00000600000000000000" pitchFamily="2" charset="0"/>
      <p:regular r:id="rId24"/>
      <p:italic r:id="rId25"/>
    </p:embeddedFont>
    <p:embeddedFont>
      <p:font typeface="Montserrat Ultra-Bold" panose="020B0604020202020204" charset="0"/>
      <p:regular r:id="rId26"/>
    </p:embeddedFont>
    <p:embeddedFont>
      <p:font typeface="Neue Montreal" panose="020B0604020202020204" charset="0"/>
      <p:regular r:id="rId27"/>
    </p:embeddedFont>
    <p:embeddedFont>
      <p:font typeface="Open Sans" panose="020B0606030504020204" pitchFamily="34" charset="0"/>
      <p:regular r:id="rId28"/>
      <p:bold r:id="rId29"/>
      <p:italic r:id="rId30"/>
      <p:boldItalic r:id="rId3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 uri="{1BD7E111-0CB8-44D6-8891-C1BB2F81B7CC}">
      <p1710:readonlyRecommended xmlns:p1710="http://schemas.microsoft.com/office/powerpoint/2017/10/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322" autoAdjust="0"/>
  </p:normalViewPr>
  <p:slideViewPr>
    <p:cSldViewPr>
      <p:cViewPr varScale="1">
        <p:scale>
          <a:sx n="50" d="100"/>
          <a:sy n="50" d="100"/>
        </p:scale>
        <p:origin x="2635" y="4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notesViewPr>
    <p:cSldViewPr showGuides="1">
      <p:cViewPr varScale="1">
        <p:scale>
          <a:sx n="53" d="100"/>
          <a:sy n="53" d="100"/>
        </p:scale>
        <p:origin x="2586" y="7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font" Target="fonts/font9.fntdata"/><Relationship Id="rId3" Type="http://schemas.openxmlformats.org/officeDocument/2006/relationships/slide" Target="slides/slide2.xml"/><Relationship Id="rId21" Type="http://schemas.openxmlformats.org/officeDocument/2006/relationships/font" Target="fonts/font4.fntdata"/><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handoutMaster" Target="handoutMasters/handoutMaster1.xml"/><Relationship Id="rId25" Type="http://schemas.openxmlformats.org/officeDocument/2006/relationships/font" Target="fonts/font8.fntdata"/><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3.fntdata"/><Relationship Id="rId29"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font" Target="fonts/font11.fntdata"/><Relationship Id="rId10" Type="http://schemas.openxmlformats.org/officeDocument/2006/relationships/slide" Target="slides/slide9.xml"/><Relationship Id="rId19" Type="http://schemas.openxmlformats.org/officeDocument/2006/relationships/font" Target="fonts/font2.fntdata"/><Relationship Id="rId31" Type="http://schemas.openxmlformats.org/officeDocument/2006/relationships/font" Target="fonts/font1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font" Target="fonts/font13.fntdata"/><Relationship Id="rId35" Type="http://schemas.openxmlformats.org/officeDocument/2006/relationships/tableStyles" Target="tableStyles.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a:extLst>
              <a:ext uri="{FF2B5EF4-FFF2-40B4-BE49-F238E27FC236}">
                <a16:creationId xmlns:a16="http://schemas.microsoft.com/office/drawing/2014/main" id="{F8AE6E75-3963-358C-A73B-9402468FF928}"/>
              </a:ext>
            </a:extLst>
          </p:cNvPr>
          <p:cNvSpPr>
            <a:spLocks noGrp="1"/>
          </p:cNvSpPr>
          <p:nvPr>
            <p:ph type="hdr" sz="quarter"/>
          </p:nvPr>
        </p:nvSpPr>
        <p:spPr>
          <a:xfrm>
            <a:off x="0" y="0"/>
            <a:ext cx="2945659" cy="497976"/>
          </a:xfrm>
          <a:prstGeom prst="rect">
            <a:avLst/>
          </a:prstGeom>
        </p:spPr>
        <p:txBody>
          <a:bodyPr vert="horz" lIns="91440" tIns="45720" rIns="91440" bIns="45720" rtlCol="0"/>
          <a:lstStyle>
            <a:lvl1pPr algn="l">
              <a:defRPr sz="1200"/>
            </a:lvl1pPr>
          </a:lstStyle>
          <a:p>
            <a:endParaRPr lang="pt-BR"/>
          </a:p>
        </p:txBody>
      </p:sp>
      <p:sp>
        <p:nvSpPr>
          <p:cNvPr id="3" name="Espaço Reservado para Data 2">
            <a:extLst>
              <a:ext uri="{FF2B5EF4-FFF2-40B4-BE49-F238E27FC236}">
                <a16:creationId xmlns:a16="http://schemas.microsoft.com/office/drawing/2014/main" id="{422F854B-2621-EBBB-CE73-09A4CE0E5B2C}"/>
              </a:ext>
            </a:extLst>
          </p:cNvPr>
          <p:cNvSpPr>
            <a:spLocks noGrp="1"/>
          </p:cNvSpPr>
          <p:nvPr>
            <p:ph type="dt" sz="quarter" idx="1"/>
          </p:nvPr>
        </p:nvSpPr>
        <p:spPr>
          <a:xfrm>
            <a:off x="3850443" y="0"/>
            <a:ext cx="2945659" cy="497976"/>
          </a:xfrm>
          <a:prstGeom prst="rect">
            <a:avLst/>
          </a:prstGeom>
        </p:spPr>
        <p:txBody>
          <a:bodyPr vert="horz" lIns="91440" tIns="45720" rIns="91440" bIns="45720" rtlCol="0"/>
          <a:lstStyle>
            <a:lvl1pPr algn="r">
              <a:defRPr sz="1200"/>
            </a:lvl1pPr>
          </a:lstStyle>
          <a:p>
            <a:fld id="{C3D78E1D-67DD-4E8C-88DC-F4D6FD930920}" type="datetimeFigureOut">
              <a:rPr lang="pt-BR" smtClean="0"/>
              <a:t>02/09/2025</a:t>
            </a:fld>
            <a:endParaRPr lang="pt-BR"/>
          </a:p>
        </p:txBody>
      </p:sp>
      <p:sp>
        <p:nvSpPr>
          <p:cNvPr id="4" name="Espaço Reservado para Rodapé 3">
            <a:extLst>
              <a:ext uri="{FF2B5EF4-FFF2-40B4-BE49-F238E27FC236}">
                <a16:creationId xmlns:a16="http://schemas.microsoft.com/office/drawing/2014/main" id="{A06E5410-A1BE-B047-3F91-1BA665B9806D}"/>
              </a:ext>
            </a:extLst>
          </p:cNvPr>
          <p:cNvSpPr>
            <a:spLocks noGrp="1"/>
          </p:cNvSpPr>
          <p:nvPr>
            <p:ph type="ftr" sz="quarter" idx="2"/>
          </p:nvPr>
        </p:nvSpPr>
        <p:spPr>
          <a:xfrm>
            <a:off x="0" y="9427076"/>
            <a:ext cx="2945659" cy="497975"/>
          </a:xfrm>
          <a:prstGeom prst="rect">
            <a:avLst/>
          </a:prstGeom>
        </p:spPr>
        <p:txBody>
          <a:bodyPr vert="horz" lIns="91440" tIns="45720" rIns="91440" bIns="45720" rtlCol="0" anchor="b"/>
          <a:lstStyle>
            <a:lvl1pPr algn="l">
              <a:defRPr sz="1200"/>
            </a:lvl1pPr>
          </a:lstStyle>
          <a:p>
            <a:endParaRPr lang="pt-BR"/>
          </a:p>
        </p:txBody>
      </p:sp>
      <p:sp>
        <p:nvSpPr>
          <p:cNvPr id="5" name="Espaço Reservado para Número de Slide 4">
            <a:extLst>
              <a:ext uri="{FF2B5EF4-FFF2-40B4-BE49-F238E27FC236}">
                <a16:creationId xmlns:a16="http://schemas.microsoft.com/office/drawing/2014/main" id="{2148F886-C3DA-2757-9543-221935C257AE}"/>
              </a:ext>
            </a:extLst>
          </p:cNvPr>
          <p:cNvSpPr>
            <a:spLocks noGrp="1"/>
          </p:cNvSpPr>
          <p:nvPr>
            <p:ph type="sldNum" sz="quarter" idx="3"/>
          </p:nvPr>
        </p:nvSpPr>
        <p:spPr>
          <a:xfrm>
            <a:off x="3850443" y="9427076"/>
            <a:ext cx="2945659" cy="497975"/>
          </a:xfrm>
          <a:prstGeom prst="rect">
            <a:avLst/>
          </a:prstGeom>
        </p:spPr>
        <p:txBody>
          <a:bodyPr vert="horz" lIns="91440" tIns="45720" rIns="91440" bIns="45720" rtlCol="0" anchor="b"/>
          <a:lstStyle>
            <a:lvl1pPr algn="r">
              <a:defRPr sz="1200"/>
            </a:lvl1pPr>
          </a:lstStyle>
          <a:p>
            <a:fld id="{8F0BC10D-DFA5-4BF4-A947-533D8B255A57}" type="slidenum">
              <a:rPr lang="pt-BR" smtClean="0"/>
              <a:t>‹nº›</a:t>
            </a:fld>
            <a:endParaRPr lang="pt-BR"/>
          </a:p>
        </p:txBody>
      </p:sp>
    </p:spTree>
    <p:extLst>
      <p:ext uri="{BB962C8B-B14F-4D97-AF65-F5344CB8AC3E}">
        <p14:creationId xmlns:p14="http://schemas.microsoft.com/office/powerpoint/2010/main" val="3270095412"/>
      </p:ext>
    </p:extLst>
  </p:cSld>
  <p:clrMap bg1="lt1" tx1="dk1" bg2="lt2" tx2="dk2" accent1="accent1" accent2="accent2" accent3="accent3" accent4="accent4" accent5="accent5" accent6="accent6" hlink="hlink" folHlink="folHlink"/>
  <p:extLst>
    <p:ext uri="{56416CCD-93CA-4268-BC5B-53C4BB910035}">
      <p15:sldGuideLst xmlns:p15="http://schemas.microsoft.com/office/powerpoint/2012/main">
        <p15:guide id="1" orient="horz" pos="3126" userDrawn="1">
          <p15:clr>
            <a:srgbClr val="F26B43"/>
          </p15:clr>
        </p15:guide>
        <p15:guide id="2" pos="2141"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45659" cy="497976"/>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50443" y="0"/>
            <a:ext cx="2945659" cy="497976"/>
          </a:xfrm>
          <a:prstGeom prst="rect">
            <a:avLst/>
          </a:prstGeom>
        </p:spPr>
        <p:txBody>
          <a:bodyPr vert="horz" lIns="91440" tIns="45720" rIns="91440" bIns="45720" rtlCol="0"/>
          <a:lstStyle>
            <a:lvl1pPr algn="r">
              <a:defRPr sz="1200"/>
            </a:lvl1pPr>
          </a:lstStyle>
          <a:p>
            <a:fld id="{48586573-8530-45A5-A38F-2574AED3FDB8}" type="datetimeFigureOut">
              <a:rPr lang="pt-BR" smtClean="0"/>
              <a:t>02/09/2025</a:t>
            </a:fld>
            <a:endParaRPr lang="pt-BR"/>
          </a:p>
        </p:txBody>
      </p:sp>
      <p:sp>
        <p:nvSpPr>
          <p:cNvPr id="4" name="Espaço Reservado para Imagem de Slide 3"/>
          <p:cNvSpPr>
            <a:spLocks noGrp="1" noRot="1" noChangeAspect="1"/>
          </p:cNvSpPr>
          <p:nvPr>
            <p:ph type="sldImg" idx="2"/>
          </p:nvPr>
        </p:nvSpPr>
        <p:spPr>
          <a:xfrm>
            <a:off x="2216150" y="1239838"/>
            <a:ext cx="2365375" cy="3351212"/>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79768" y="4776431"/>
            <a:ext cx="5438140" cy="3907988"/>
          </a:xfrm>
          <a:prstGeom prst="rect">
            <a:avLst/>
          </a:prstGeom>
        </p:spPr>
        <p:txBody>
          <a:bodyPr vert="horz" lIns="91440" tIns="45720" rIns="91440" bIns="45720" rtlCol="0"/>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0" y="9427076"/>
            <a:ext cx="2945659" cy="497975"/>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50443" y="9427076"/>
            <a:ext cx="2945659" cy="497975"/>
          </a:xfrm>
          <a:prstGeom prst="rect">
            <a:avLst/>
          </a:prstGeom>
        </p:spPr>
        <p:txBody>
          <a:bodyPr vert="horz" lIns="91440" tIns="45720" rIns="91440" bIns="45720" rtlCol="0" anchor="b"/>
          <a:lstStyle>
            <a:lvl1pPr algn="r">
              <a:defRPr sz="1200"/>
            </a:lvl1pPr>
          </a:lstStyle>
          <a:p>
            <a:fld id="{4D151DBA-812A-4523-B99E-697B9AE51F52}" type="slidenum">
              <a:rPr lang="pt-BR" smtClean="0"/>
              <a:t>‹nº›</a:t>
            </a:fld>
            <a:endParaRPr lang="pt-BR"/>
          </a:p>
        </p:txBody>
      </p:sp>
    </p:spTree>
    <p:extLst>
      <p:ext uri="{BB962C8B-B14F-4D97-AF65-F5344CB8AC3E}">
        <p14:creationId xmlns:p14="http://schemas.microsoft.com/office/powerpoint/2010/main" val="30485827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7"/>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9/2/2025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0"/>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40"/>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2"/>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4"/>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2"/>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2"/>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9/2/2025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9/2/2025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9/2/2025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9/2/2025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2"/>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2"/>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9/2/2025</a:t>
            </a:fld>
            <a:endParaRPr lang="en-US"/>
          </a:p>
        </p:txBody>
      </p:sp>
      <p:sp>
        <p:nvSpPr>
          <p:cNvPr id="5" name="Footer Placeholder 4"/>
          <p:cNvSpPr>
            <a:spLocks noGrp="1"/>
          </p:cNvSpPr>
          <p:nvPr>
            <p:ph type="ftr" sz="quarter" idx="3"/>
          </p:nvPr>
        </p:nvSpPr>
        <p:spPr>
          <a:xfrm>
            <a:off x="3124200" y="6356352"/>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2"/>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‹nº›</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7.jp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hyperlink" Target="https://drive.google.com/file/d/1u8ru2W8YvmpBJ7NwRy4gI2Pdve1BwAxh/view?usp=sharing"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hyperlink" Target="https://www.linkedin.com/company/14047743" TargetMode="External"/><Relationship Id="rId18" Type="http://schemas.openxmlformats.org/officeDocument/2006/relationships/image" Target="../media/image28.png"/><Relationship Id="rId3" Type="http://schemas.openxmlformats.org/officeDocument/2006/relationships/image" Target="../media/image20.png"/><Relationship Id="rId7" Type="http://schemas.openxmlformats.org/officeDocument/2006/relationships/hyperlink" Target="mailto:tavares@evolucaocompressores.com.br" TargetMode="External"/><Relationship Id="rId12" Type="http://schemas.openxmlformats.org/officeDocument/2006/relationships/image" Target="../media/image25.png"/><Relationship Id="rId17" Type="http://schemas.openxmlformats.org/officeDocument/2006/relationships/hyperlink" Target="https://www.instagram.com/evolucaocompressores/?hl=pt-br" TargetMode="External"/><Relationship Id="rId2" Type="http://schemas.openxmlformats.org/officeDocument/2006/relationships/image" Target="../media/image1.png"/><Relationship Id="rId16" Type="http://schemas.openxmlformats.org/officeDocument/2006/relationships/image" Target="../media/image27.png"/><Relationship Id="rId20" Type="http://schemas.openxmlformats.org/officeDocument/2006/relationships/image" Target="../media/image29.png"/><Relationship Id="rId1" Type="http://schemas.openxmlformats.org/officeDocument/2006/relationships/slideLayout" Target="../slideLayouts/slideLayout7.xml"/><Relationship Id="rId6" Type="http://schemas.openxmlformats.org/officeDocument/2006/relationships/image" Target="../media/image23.svg"/><Relationship Id="rId11" Type="http://schemas.openxmlformats.org/officeDocument/2006/relationships/hyperlink" Target="https://www.youtube.com/watch?v=xp5ODjBytuo" TargetMode="External"/><Relationship Id="rId5" Type="http://schemas.openxmlformats.org/officeDocument/2006/relationships/image" Target="../media/image22.png"/><Relationship Id="rId15" Type="http://schemas.openxmlformats.org/officeDocument/2006/relationships/hyperlink" Target="https://www.facebook.com/EvolucaoCompressores" TargetMode="External"/><Relationship Id="rId10" Type="http://schemas.openxmlformats.org/officeDocument/2006/relationships/image" Target="../media/image24.png"/><Relationship Id="rId19" Type="http://schemas.openxmlformats.org/officeDocument/2006/relationships/hyperlink" Target="https://www.youtube.com/channel/UCwd-vQDfQFCs9o1J-7-WiMQ" TargetMode="External"/><Relationship Id="rId4" Type="http://schemas.openxmlformats.org/officeDocument/2006/relationships/image" Target="../media/image21.svg"/><Relationship Id="rId9" Type="http://schemas.openxmlformats.org/officeDocument/2006/relationships/hyperlink" Target="http://www.evolucaocompressores.com.br/" TargetMode="External"/><Relationship Id="rId14" Type="http://schemas.openxmlformats.org/officeDocument/2006/relationships/image" Target="../media/image26.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14.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4402065" y="108000"/>
            <a:ext cx="3049937" cy="1156226"/>
          </a:xfrm>
          <a:custGeom>
            <a:avLst/>
            <a:gdLst/>
            <a:ahLst/>
            <a:cxnLst/>
            <a:rect l="l" t="t" r="r" b="b"/>
            <a:pathLst>
              <a:path w="3049937" h="1156226">
                <a:moveTo>
                  <a:pt x="0" y="0"/>
                </a:moveTo>
                <a:lnTo>
                  <a:pt x="3049937" y="0"/>
                </a:lnTo>
                <a:lnTo>
                  <a:pt x="3049937" y="1156226"/>
                </a:lnTo>
                <a:lnTo>
                  <a:pt x="0" y="1156226"/>
                </a:lnTo>
                <a:lnTo>
                  <a:pt x="0" y="0"/>
                </a:lnTo>
                <a:close/>
              </a:path>
            </a:pathLst>
          </a:custGeom>
          <a:blipFill>
            <a:blip r:embed="rId2"/>
            <a:stretch>
              <a:fillRect/>
            </a:stretch>
          </a:blipFill>
        </p:spPr>
      </p:sp>
      <p:sp>
        <p:nvSpPr>
          <p:cNvPr id="8" name="TextBox 8"/>
          <p:cNvSpPr txBox="1"/>
          <p:nvPr/>
        </p:nvSpPr>
        <p:spPr>
          <a:xfrm>
            <a:off x="3735822" y="7225438"/>
            <a:ext cx="3476738" cy="690895"/>
          </a:xfrm>
          <a:prstGeom prst="rect">
            <a:avLst/>
          </a:prstGeom>
        </p:spPr>
        <p:txBody>
          <a:bodyPr lIns="0" tIns="0" rIns="0" bIns="0" rtlCol="0" anchor="t">
            <a:spAutoFit/>
          </a:bodyPr>
          <a:lstStyle/>
          <a:p>
            <a:pPr algn="ctr">
              <a:lnSpc>
                <a:spcPts val="2761"/>
              </a:lnSpc>
            </a:pPr>
            <a:r>
              <a:rPr lang="en-US" sz="1972" b="1" dirty="0">
                <a:solidFill>
                  <a:srgbClr val="434343"/>
                </a:solidFill>
                <a:latin typeface="Montserrat Ultra-Bold"/>
                <a:ea typeface="Montserrat Ultra-Bold"/>
                <a:cs typeface="Montserrat Ultra-Bold"/>
                <a:sym typeface="Montserrat Ultra-Bold"/>
              </a:rPr>
              <a:t>NOME DA EMPRESA</a:t>
            </a:r>
          </a:p>
          <a:p>
            <a:pPr algn="ctr">
              <a:lnSpc>
                <a:spcPts val="2761"/>
              </a:lnSpc>
            </a:pPr>
            <a:r>
              <a:rPr lang="en-US" sz="1972" b="1" dirty="0" err="1">
                <a:solidFill>
                  <a:srgbClr val="434343"/>
                </a:solidFill>
                <a:latin typeface="Montserrat Ultra-Bold"/>
                <a:ea typeface="Montserrat Ultra-Bold"/>
                <a:cs typeface="Montserrat Ultra-Bold"/>
                <a:sym typeface="Montserrat Ultra-Bold"/>
              </a:rPr>
              <a:t>Cidade</a:t>
            </a:r>
            <a:r>
              <a:rPr lang="en-US" sz="1972" b="1">
                <a:solidFill>
                  <a:srgbClr val="434343"/>
                </a:solidFill>
                <a:latin typeface="Montserrat Ultra-Bold"/>
                <a:ea typeface="Montserrat Ultra-Bold"/>
                <a:cs typeface="Montserrat Ultra-Bold"/>
                <a:sym typeface="Montserrat Ultra-Bold"/>
              </a:rPr>
              <a:t>  - UF</a:t>
            </a:r>
            <a:endParaRPr lang="en-US" sz="1972" b="1" dirty="0">
              <a:solidFill>
                <a:srgbClr val="434343"/>
              </a:solidFill>
              <a:latin typeface="Montserrat Ultra-Bold"/>
              <a:ea typeface="Montserrat Ultra-Bold"/>
              <a:cs typeface="Montserrat Ultra-Bold"/>
              <a:sym typeface="Montserrat Ultra-Bold"/>
            </a:endParaRPr>
          </a:p>
        </p:txBody>
      </p:sp>
      <p:sp>
        <p:nvSpPr>
          <p:cNvPr id="9" name="TextBox 9"/>
          <p:cNvSpPr txBox="1"/>
          <p:nvPr/>
        </p:nvSpPr>
        <p:spPr>
          <a:xfrm>
            <a:off x="3949222" y="8444618"/>
            <a:ext cx="3049937" cy="1121970"/>
          </a:xfrm>
          <a:prstGeom prst="rect">
            <a:avLst/>
          </a:prstGeom>
        </p:spPr>
        <p:txBody>
          <a:bodyPr lIns="0" tIns="0" rIns="0" bIns="0" rtlCol="0" anchor="t">
            <a:spAutoFit/>
          </a:bodyPr>
          <a:lstStyle/>
          <a:p>
            <a:pPr>
              <a:lnSpc>
                <a:spcPts val="2235"/>
              </a:lnSpc>
            </a:pPr>
            <a:r>
              <a:rPr lang="en-US" sz="1597" dirty="0">
                <a:solidFill>
                  <a:srgbClr val="434343"/>
                </a:solidFill>
                <a:latin typeface="Open Sans"/>
                <a:ea typeface="Open Sans"/>
                <a:cs typeface="Open Sans"/>
                <a:sym typeface="Open Sans"/>
              </a:rPr>
              <a:t>Aos </a:t>
            </a:r>
            <a:r>
              <a:rPr lang="en-US" sz="1597" dirty="0" err="1">
                <a:solidFill>
                  <a:srgbClr val="434343"/>
                </a:solidFill>
                <a:latin typeface="Open Sans"/>
                <a:ea typeface="Open Sans"/>
                <a:cs typeface="Open Sans"/>
                <a:sym typeface="Open Sans"/>
              </a:rPr>
              <a:t>cuidados</a:t>
            </a:r>
            <a:r>
              <a:rPr lang="en-US" sz="1597">
                <a:solidFill>
                  <a:srgbClr val="434343"/>
                </a:solidFill>
                <a:latin typeface="Open Sans"/>
                <a:ea typeface="Open Sans"/>
                <a:cs typeface="Open Sans"/>
                <a:sym typeface="Open Sans"/>
              </a:rPr>
              <a:t>,</a:t>
            </a:r>
          </a:p>
          <a:p>
            <a:pPr>
              <a:lnSpc>
                <a:spcPts val="2235"/>
              </a:lnSpc>
            </a:pPr>
            <a:r>
              <a:rPr lang="en-US" sz="1597">
                <a:solidFill>
                  <a:srgbClr val="434343"/>
                </a:solidFill>
                <a:latin typeface="Open Sans"/>
                <a:ea typeface="Open Sans"/>
                <a:cs typeface="Open Sans"/>
                <a:sym typeface="Open Sans"/>
              </a:rPr>
              <a:t>Sr. ******</a:t>
            </a:r>
          </a:p>
          <a:p>
            <a:pPr>
              <a:lnSpc>
                <a:spcPts val="2235"/>
              </a:lnSpc>
            </a:pPr>
            <a:r>
              <a:rPr lang="en-US" sz="1597">
                <a:solidFill>
                  <a:srgbClr val="434343"/>
                </a:solidFill>
                <a:latin typeface="Open Sans"/>
                <a:ea typeface="Open Sans"/>
                <a:cs typeface="Open Sans"/>
                <a:sym typeface="Open Sans"/>
              </a:rPr>
              <a:t>(47) *******</a:t>
            </a:r>
          </a:p>
          <a:p>
            <a:pPr>
              <a:lnSpc>
                <a:spcPts val="2235"/>
              </a:lnSpc>
            </a:pPr>
            <a:r>
              <a:rPr lang="en-US" sz="1597">
                <a:solidFill>
                  <a:srgbClr val="434343"/>
                </a:solidFill>
                <a:latin typeface="Open Sans"/>
                <a:ea typeface="Open Sans"/>
                <a:cs typeface="Open Sans"/>
                <a:sym typeface="Open Sans"/>
              </a:rPr>
              <a:t>E-MAIL@EMAIL</a:t>
            </a:r>
          </a:p>
        </p:txBody>
      </p:sp>
      <p:sp>
        <p:nvSpPr>
          <p:cNvPr id="10" name="TextBox 10"/>
          <p:cNvSpPr txBox="1"/>
          <p:nvPr/>
        </p:nvSpPr>
        <p:spPr>
          <a:xfrm>
            <a:off x="4071602" y="10094873"/>
            <a:ext cx="2407677" cy="271501"/>
          </a:xfrm>
          <a:prstGeom prst="rect">
            <a:avLst/>
          </a:prstGeom>
        </p:spPr>
        <p:txBody>
          <a:bodyPr lIns="0" tIns="0" rIns="0" bIns="0" rtlCol="0" anchor="t">
            <a:spAutoFit/>
          </a:bodyPr>
          <a:lstStyle/>
          <a:p>
            <a:pPr>
              <a:lnSpc>
                <a:spcPts val="2235"/>
              </a:lnSpc>
            </a:pPr>
            <a:r>
              <a:rPr lang="en-US" sz="1597">
                <a:solidFill>
                  <a:srgbClr val="434343"/>
                </a:solidFill>
                <a:latin typeface="Open Sans"/>
                <a:ea typeface="Open Sans"/>
                <a:cs typeface="Open Sans"/>
                <a:sym typeface="Open Sans"/>
              </a:rPr>
              <a:t>Jlle, dia ** de *** de ****</a:t>
            </a:r>
          </a:p>
        </p:txBody>
      </p:sp>
      <p:sp>
        <p:nvSpPr>
          <p:cNvPr id="22" name="TextBox 11">
            <a:extLst>
              <a:ext uri="{FF2B5EF4-FFF2-40B4-BE49-F238E27FC236}">
                <a16:creationId xmlns:a16="http://schemas.microsoft.com/office/drawing/2014/main" id="{B9E466B2-624C-115E-2097-B18F382057C4}"/>
              </a:ext>
            </a:extLst>
          </p:cNvPr>
          <p:cNvSpPr txBox="1"/>
          <p:nvPr/>
        </p:nvSpPr>
        <p:spPr>
          <a:xfrm>
            <a:off x="-1270" y="6140330"/>
            <a:ext cx="6929521" cy="539250"/>
          </a:xfrm>
          <a:prstGeom prst="rect">
            <a:avLst/>
          </a:prstGeom>
        </p:spPr>
        <p:txBody>
          <a:bodyPr lIns="0" tIns="0" rIns="0" bIns="0" rtlCol="0" anchor="t">
            <a:spAutoFit/>
          </a:bodyPr>
          <a:lstStyle/>
          <a:p>
            <a:pPr algn="r">
              <a:lnSpc>
                <a:spcPts val="4620"/>
              </a:lnSpc>
            </a:pPr>
            <a:r>
              <a:rPr lang="en-US" sz="3300">
                <a:solidFill>
                  <a:srgbClr val="FFFFFF"/>
                </a:solidFill>
                <a:latin typeface="Neue Montreal"/>
                <a:ea typeface="Neue Montreal"/>
                <a:cs typeface="Neue Montreal"/>
                <a:sym typeface="Neue Montreal"/>
              </a:rPr>
              <a:t>N° 12345678</a:t>
            </a:r>
          </a:p>
        </p:txBody>
      </p:sp>
      <p:sp>
        <p:nvSpPr>
          <p:cNvPr id="27" name="AutoShape 2" descr="Imagem carregada">
            <a:extLst>
              <a:ext uri="{FF2B5EF4-FFF2-40B4-BE49-F238E27FC236}">
                <a16:creationId xmlns:a16="http://schemas.microsoft.com/office/drawing/2014/main" id="{E386767C-B541-6E94-2F28-2B85D1A39EEC}"/>
              </a:ext>
            </a:extLst>
          </p:cNvPr>
          <p:cNvSpPr>
            <a:spLocks noChangeAspect="1" noChangeArrowheads="1"/>
          </p:cNvSpPr>
          <p:nvPr/>
        </p:nvSpPr>
        <p:spPr bwMode="auto">
          <a:xfrm>
            <a:off x="3625850" y="51943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pic>
        <p:nvPicPr>
          <p:cNvPr id="33" name="Imagem 32" descr="Computador ligado sobre uma mesa&#10;&#10;O conteúdo gerado por IA pode estar incorreto.">
            <a:extLst>
              <a:ext uri="{FF2B5EF4-FFF2-40B4-BE49-F238E27FC236}">
                <a16:creationId xmlns:a16="http://schemas.microsoft.com/office/drawing/2014/main" id="{F536C3FB-60EF-657B-B169-69C63CED5DF8}"/>
              </a:ext>
            </a:extLst>
          </p:cNvPr>
          <p:cNvPicPr>
            <a:picLocks noChangeAspect="1"/>
          </p:cNvPicPr>
          <p:nvPr/>
        </p:nvPicPr>
        <p:blipFill>
          <a:blip r:embed="rId3">
            <a:extLst>
              <a:ext uri="{28A0092B-C50C-407E-A947-70E740481C1C}">
                <a14:useLocalDpi xmlns:a14="http://schemas.microsoft.com/office/drawing/2010/main" val="0"/>
              </a:ext>
            </a:extLst>
          </a:blip>
          <a:srcRect l="49999" t="986" r="1" b="986"/>
          <a:stretch>
            <a:fillRect/>
          </a:stretch>
        </p:blipFill>
        <p:spPr>
          <a:xfrm>
            <a:off x="-84856" y="-59364"/>
            <a:ext cx="3877549" cy="10752763"/>
          </a:xfrm>
          <a:prstGeom prst="rect">
            <a:avLst/>
          </a:prstGeom>
        </p:spPr>
      </p:pic>
      <p:pic>
        <p:nvPicPr>
          <p:cNvPr id="34" name="Imagem 33" descr="Uma imagem contendo Texto&#10;&#10;O conteúdo gerado por IA pode estar incorreto.">
            <a:extLst>
              <a:ext uri="{FF2B5EF4-FFF2-40B4-BE49-F238E27FC236}">
                <a16:creationId xmlns:a16="http://schemas.microsoft.com/office/drawing/2014/main" id="{6AAB55E5-6A93-97A0-2BC9-4D120825B93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454" y="9812562"/>
            <a:ext cx="3045032" cy="836124"/>
          </a:xfrm>
          <a:prstGeom prst="rect">
            <a:avLst/>
          </a:prstGeom>
        </p:spPr>
      </p:pic>
      <p:sp>
        <p:nvSpPr>
          <p:cNvPr id="35" name="Freeform 5">
            <a:extLst>
              <a:ext uri="{FF2B5EF4-FFF2-40B4-BE49-F238E27FC236}">
                <a16:creationId xmlns:a16="http://schemas.microsoft.com/office/drawing/2014/main" id="{C7439995-7686-6646-230A-150F4DBB1A3E}"/>
              </a:ext>
            </a:extLst>
          </p:cNvPr>
          <p:cNvSpPr/>
          <p:nvPr/>
        </p:nvSpPr>
        <p:spPr>
          <a:xfrm>
            <a:off x="-84856" y="4921576"/>
            <a:ext cx="7641356" cy="2047911"/>
          </a:xfrm>
          <a:custGeom>
            <a:avLst/>
            <a:gdLst/>
            <a:ahLst/>
            <a:cxnLst/>
            <a:rect l="l" t="t" r="r" b="b"/>
            <a:pathLst>
              <a:path w="3563809" h="802421">
                <a:moveTo>
                  <a:pt x="0" y="0"/>
                </a:moveTo>
                <a:lnTo>
                  <a:pt x="3563809" y="0"/>
                </a:lnTo>
                <a:lnTo>
                  <a:pt x="3563809" y="802421"/>
                </a:lnTo>
                <a:lnTo>
                  <a:pt x="0" y="802421"/>
                </a:lnTo>
                <a:close/>
              </a:path>
            </a:pathLst>
          </a:custGeom>
          <a:solidFill>
            <a:srgbClr val="434343">
              <a:alpha val="42745"/>
            </a:srgbClr>
          </a:solidFill>
        </p:spPr>
        <p:txBody>
          <a:bodyPr/>
          <a:lstStyle/>
          <a:p>
            <a:endParaRPr lang="pt-BR"/>
          </a:p>
        </p:txBody>
      </p:sp>
      <p:sp>
        <p:nvSpPr>
          <p:cNvPr id="36" name="TextBox 11">
            <a:extLst>
              <a:ext uri="{FF2B5EF4-FFF2-40B4-BE49-F238E27FC236}">
                <a16:creationId xmlns:a16="http://schemas.microsoft.com/office/drawing/2014/main" id="{34A87117-FAF7-A922-99C3-68A5A26E1973}"/>
              </a:ext>
            </a:extLst>
          </p:cNvPr>
          <p:cNvSpPr txBox="1"/>
          <p:nvPr/>
        </p:nvSpPr>
        <p:spPr>
          <a:xfrm>
            <a:off x="-394773" y="5194300"/>
            <a:ext cx="7951273" cy="547009"/>
          </a:xfrm>
          <a:prstGeom prst="rect">
            <a:avLst/>
          </a:prstGeom>
        </p:spPr>
        <p:txBody>
          <a:bodyPr wrap="square" lIns="0" tIns="0" rIns="0" bIns="0" rtlCol="0" anchor="t">
            <a:spAutoFit/>
          </a:bodyPr>
          <a:lstStyle/>
          <a:p>
            <a:pPr algn="r">
              <a:lnSpc>
                <a:spcPts val="4620"/>
              </a:lnSpc>
            </a:pPr>
            <a:r>
              <a:rPr lang="en-US" sz="3200" b="1">
                <a:solidFill>
                  <a:srgbClr val="FFFFFF"/>
                </a:solidFill>
                <a:latin typeface="Montserrat" panose="00000500000000000000" pitchFamily="2" charset="0"/>
                <a:ea typeface="Neue Montreal"/>
                <a:cs typeface="Neue Montreal"/>
                <a:sym typeface="Neue Montreal"/>
              </a:rPr>
              <a:t>PROPOSTA TÉCNICA E COMERCIAL</a:t>
            </a:r>
          </a:p>
        </p:txBody>
      </p:sp>
      <p:sp>
        <p:nvSpPr>
          <p:cNvPr id="37" name="TextBox 12">
            <a:extLst>
              <a:ext uri="{FF2B5EF4-FFF2-40B4-BE49-F238E27FC236}">
                <a16:creationId xmlns:a16="http://schemas.microsoft.com/office/drawing/2014/main" id="{E59BAF92-1AB3-582D-37B8-ED79E2B1970B}"/>
              </a:ext>
            </a:extLst>
          </p:cNvPr>
          <p:cNvSpPr txBox="1"/>
          <p:nvPr/>
        </p:nvSpPr>
        <p:spPr>
          <a:xfrm>
            <a:off x="-380275" y="6111762"/>
            <a:ext cx="6929521" cy="539250"/>
          </a:xfrm>
          <a:prstGeom prst="rect">
            <a:avLst/>
          </a:prstGeom>
        </p:spPr>
        <p:txBody>
          <a:bodyPr lIns="0" tIns="0" rIns="0" bIns="0" rtlCol="0" anchor="t">
            <a:spAutoFit/>
          </a:bodyPr>
          <a:lstStyle/>
          <a:p>
            <a:pPr algn="r">
              <a:lnSpc>
                <a:spcPts val="4620"/>
              </a:lnSpc>
            </a:pPr>
            <a:r>
              <a:rPr lang="en-US" sz="3300">
                <a:solidFill>
                  <a:srgbClr val="FFFFFF"/>
                </a:solidFill>
                <a:latin typeface="Neue Montreal"/>
                <a:ea typeface="Neue Montreal"/>
                <a:cs typeface="Neue Montreal"/>
                <a:sym typeface="Neue Montreal"/>
              </a:rPr>
              <a:t>N°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8437AE-3F15-76B4-9331-F2ADF86A2BF0}"/>
            </a:ext>
          </a:extLst>
        </p:cNvPr>
        <p:cNvGrpSpPr/>
        <p:nvPr/>
      </p:nvGrpSpPr>
      <p:grpSpPr>
        <a:xfrm>
          <a:off x="0" y="0"/>
          <a:ext cx="0" cy="0"/>
          <a:chOff x="0" y="0"/>
          <a:chExt cx="0" cy="0"/>
        </a:xfrm>
      </p:grpSpPr>
      <p:sp>
        <p:nvSpPr>
          <p:cNvPr id="11" name="Freeform 11">
            <a:extLst>
              <a:ext uri="{FF2B5EF4-FFF2-40B4-BE49-F238E27FC236}">
                <a16:creationId xmlns:a16="http://schemas.microsoft.com/office/drawing/2014/main" id="{EBEF93E5-4041-8D4D-1CCE-4F0E70D1B033}"/>
              </a:ext>
            </a:extLst>
          </p:cNvPr>
          <p:cNvSpPr/>
          <p:nvPr/>
        </p:nvSpPr>
        <p:spPr>
          <a:xfrm>
            <a:off x="125215" y="9806836"/>
            <a:ext cx="2350359" cy="891017"/>
          </a:xfrm>
          <a:custGeom>
            <a:avLst/>
            <a:gdLst/>
            <a:ahLst/>
            <a:cxnLst/>
            <a:rect l="l" t="t" r="r" b="b"/>
            <a:pathLst>
              <a:path w="2350359" h="891017">
                <a:moveTo>
                  <a:pt x="0" y="0"/>
                </a:moveTo>
                <a:lnTo>
                  <a:pt x="2350359" y="0"/>
                </a:lnTo>
                <a:lnTo>
                  <a:pt x="2350359" y="891017"/>
                </a:lnTo>
                <a:lnTo>
                  <a:pt x="0" y="891017"/>
                </a:lnTo>
                <a:lnTo>
                  <a:pt x="0" y="0"/>
                </a:lnTo>
                <a:close/>
              </a:path>
            </a:pathLst>
          </a:custGeom>
          <a:blipFill>
            <a:blip r:embed="rId2"/>
            <a:stretch>
              <a:fillRect/>
            </a:stretch>
          </a:blipFill>
        </p:spPr>
        <p:txBody>
          <a:bodyPr/>
          <a:lstStyle/>
          <a:p>
            <a:endParaRPr lang="pt-BR"/>
          </a:p>
        </p:txBody>
      </p:sp>
      <p:grpSp>
        <p:nvGrpSpPr>
          <p:cNvPr id="13" name="Group 13">
            <a:extLst>
              <a:ext uri="{FF2B5EF4-FFF2-40B4-BE49-F238E27FC236}">
                <a16:creationId xmlns:a16="http://schemas.microsoft.com/office/drawing/2014/main" id="{41E70CF6-5993-62A3-3EFE-3785BF363084}"/>
              </a:ext>
            </a:extLst>
          </p:cNvPr>
          <p:cNvGrpSpPr/>
          <p:nvPr/>
        </p:nvGrpSpPr>
        <p:grpSpPr>
          <a:xfrm>
            <a:off x="479273" y="1086690"/>
            <a:ext cx="374337" cy="187168"/>
            <a:chOff x="0" y="0"/>
            <a:chExt cx="812800" cy="406400"/>
          </a:xfrm>
        </p:grpSpPr>
        <p:sp>
          <p:nvSpPr>
            <p:cNvPr id="14" name="Freeform 14">
              <a:extLst>
                <a:ext uri="{FF2B5EF4-FFF2-40B4-BE49-F238E27FC236}">
                  <a16:creationId xmlns:a16="http://schemas.microsoft.com/office/drawing/2014/main" id="{0643B53F-26F3-F035-E9E3-0990A34844BE}"/>
                </a:ext>
              </a:extLst>
            </p:cNvPr>
            <p:cNvSpPr/>
            <p:nvPr/>
          </p:nvSpPr>
          <p:spPr>
            <a:xfrm>
              <a:off x="0" y="0"/>
              <a:ext cx="812800" cy="406400"/>
            </a:xfrm>
            <a:custGeom>
              <a:avLst/>
              <a:gdLst/>
              <a:ahLst/>
              <a:cxnLst/>
              <a:rect l="l" t="t" r="r" b="b"/>
              <a:pathLst>
                <a:path w="812800" h="406400">
                  <a:moveTo>
                    <a:pt x="609600" y="0"/>
                  </a:moveTo>
                  <a:lnTo>
                    <a:pt x="0" y="0"/>
                  </a:lnTo>
                  <a:lnTo>
                    <a:pt x="0" y="406400"/>
                  </a:lnTo>
                  <a:lnTo>
                    <a:pt x="609600" y="406400"/>
                  </a:lnTo>
                  <a:lnTo>
                    <a:pt x="812800" y="203200"/>
                  </a:lnTo>
                  <a:lnTo>
                    <a:pt x="609600" y="0"/>
                  </a:lnTo>
                  <a:close/>
                </a:path>
              </a:pathLst>
            </a:custGeom>
            <a:solidFill>
              <a:srgbClr val="727275"/>
            </a:solidFill>
          </p:spPr>
        </p:sp>
        <p:sp>
          <p:nvSpPr>
            <p:cNvPr id="15" name="TextBox 15">
              <a:extLst>
                <a:ext uri="{FF2B5EF4-FFF2-40B4-BE49-F238E27FC236}">
                  <a16:creationId xmlns:a16="http://schemas.microsoft.com/office/drawing/2014/main" id="{DC1148FE-7C42-A884-8EF6-36C9D005C5A4}"/>
                </a:ext>
              </a:extLst>
            </p:cNvPr>
            <p:cNvSpPr txBox="1"/>
            <p:nvPr/>
          </p:nvSpPr>
          <p:spPr>
            <a:xfrm>
              <a:off x="0" y="-28575"/>
              <a:ext cx="698500" cy="434975"/>
            </a:xfrm>
            <a:prstGeom prst="rect">
              <a:avLst/>
            </a:prstGeom>
          </p:spPr>
          <p:txBody>
            <a:bodyPr lIns="50800" tIns="50800" rIns="50800" bIns="50800" rtlCol="0" anchor="ctr"/>
            <a:lstStyle/>
            <a:p>
              <a:pPr algn="ctr">
                <a:lnSpc>
                  <a:spcPts val="1963"/>
                </a:lnSpc>
              </a:pPr>
              <a:endParaRPr/>
            </a:p>
          </p:txBody>
        </p:sp>
      </p:grpSp>
      <p:sp>
        <p:nvSpPr>
          <p:cNvPr id="19" name="TextBox 19">
            <a:extLst>
              <a:ext uri="{FF2B5EF4-FFF2-40B4-BE49-F238E27FC236}">
                <a16:creationId xmlns:a16="http://schemas.microsoft.com/office/drawing/2014/main" id="{BD8750D8-0A6C-8CA5-93B3-01F208A441BF}"/>
              </a:ext>
            </a:extLst>
          </p:cNvPr>
          <p:cNvSpPr txBox="1"/>
          <p:nvPr/>
        </p:nvSpPr>
        <p:spPr>
          <a:xfrm>
            <a:off x="981223" y="1053713"/>
            <a:ext cx="6170737" cy="236731"/>
          </a:xfrm>
          <a:prstGeom prst="rect">
            <a:avLst/>
          </a:prstGeom>
        </p:spPr>
        <p:txBody>
          <a:bodyPr wrap="square" lIns="0" tIns="0" rIns="0" bIns="0" rtlCol="0" anchor="t">
            <a:spAutoFit/>
          </a:bodyPr>
          <a:lstStyle/>
          <a:p>
            <a:pPr>
              <a:lnSpc>
                <a:spcPts val="1960"/>
              </a:lnSpc>
            </a:pPr>
            <a:r>
              <a:rPr lang="en-US" sz="1400" b="1">
                <a:solidFill>
                  <a:srgbClr val="6F6F6F"/>
                </a:solidFill>
                <a:latin typeface="Montserrat" panose="00000500000000000000" pitchFamily="2" charset="0"/>
                <a:ea typeface="Montserrat Bold"/>
                <a:cs typeface="Montserrat Bold"/>
                <a:sym typeface="Montserrat Bold"/>
              </a:rPr>
              <a:t>UMA VISÃO CLARA DO SEU SISTEMA:</a:t>
            </a:r>
          </a:p>
        </p:txBody>
      </p:sp>
      <p:pic>
        <p:nvPicPr>
          <p:cNvPr id="7" name="Imagem 6">
            <a:extLst>
              <a:ext uri="{FF2B5EF4-FFF2-40B4-BE49-F238E27FC236}">
                <a16:creationId xmlns:a16="http://schemas.microsoft.com/office/drawing/2014/main" id="{FEE727C6-6228-7F79-73A3-61A272C6FC7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4363" y="-34643"/>
            <a:ext cx="7464673" cy="859247"/>
          </a:xfrm>
          <a:prstGeom prst="rect">
            <a:avLst/>
          </a:prstGeom>
        </p:spPr>
      </p:pic>
      <p:sp>
        <p:nvSpPr>
          <p:cNvPr id="16" name="CaixaDeTexto 15">
            <a:extLst>
              <a:ext uri="{FF2B5EF4-FFF2-40B4-BE49-F238E27FC236}">
                <a16:creationId xmlns:a16="http://schemas.microsoft.com/office/drawing/2014/main" id="{477E895B-4A88-92B1-CA5E-6FE41D495B3C}"/>
              </a:ext>
            </a:extLst>
          </p:cNvPr>
          <p:cNvSpPr txBox="1"/>
          <p:nvPr/>
        </p:nvSpPr>
        <p:spPr>
          <a:xfrm>
            <a:off x="437632" y="1358832"/>
            <a:ext cx="6430257" cy="614527"/>
          </a:xfrm>
          <a:prstGeom prst="rect">
            <a:avLst/>
          </a:prstGeom>
          <a:noFill/>
        </p:spPr>
        <p:txBody>
          <a:bodyPr wrap="square">
            <a:spAutoFit/>
          </a:bodyPr>
          <a:lstStyle/>
          <a:p>
            <a:pPr algn="just">
              <a:lnSpc>
                <a:spcPct val="150000"/>
              </a:lnSpc>
            </a:pPr>
            <a:r>
              <a:rPr lang="pt-BR" sz="1200">
                <a:latin typeface="Montserrat" panose="00000500000000000000" pitchFamily="2" charset="0"/>
                <a:cs typeface="Arial" panose="020B0604020202020204" pitchFamily="34" charset="0"/>
              </a:rPr>
              <a:t>O Sistema de Automação Série-X da Ingersoll Rand oferece agora uma </a:t>
            </a:r>
            <a:r>
              <a:rPr lang="pt-BR" sz="1200" b="1">
                <a:solidFill>
                  <a:srgbClr val="FF0000"/>
                </a:solidFill>
                <a:latin typeface="Montserrat" panose="00000500000000000000" pitchFamily="2" charset="0"/>
                <a:cs typeface="Arial" panose="020B0604020202020204" pitchFamily="34" charset="0"/>
              </a:rPr>
              <a:t>janela em seu sistema de ar comprimido </a:t>
            </a:r>
            <a:r>
              <a:rPr lang="pt-BR" sz="1200">
                <a:latin typeface="Montserrat" panose="00000500000000000000" pitchFamily="2" charset="0"/>
                <a:cs typeface="Arial" panose="020B0604020202020204" pitchFamily="34" charset="0"/>
              </a:rPr>
              <a:t>com a introdução da Visualização de Sistema.</a:t>
            </a:r>
            <a:endParaRPr lang="pt-BR" sz="1200" dirty="0">
              <a:solidFill>
                <a:srgbClr val="FF0000"/>
              </a:solidFill>
              <a:latin typeface="Montserrat" panose="00000500000000000000" pitchFamily="2" charset="0"/>
              <a:cs typeface="Arial" panose="020B0604020202020204" pitchFamily="34" charset="0"/>
            </a:endParaRPr>
          </a:p>
        </p:txBody>
      </p:sp>
      <p:sp>
        <p:nvSpPr>
          <p:cNvPr id="20" name="CaixaDeTexto 19">
            <a:extLst>
              <a:ext uri="{FF2B5EF4-FFF2-40B4-BE49-F238E27FC236}">
                <a16:creationId xmlns:a16="http://schemas.microsoft.com/office/drawing/2014/main" id="{B4B33C49-29E1-F331-596F-B9EAC9D8F656}"/>
              </a:ext>
            </a:extLst>
          </p:cNvPr>
          <p:cNvSpPr txBox="1"/>
          <p:nvPr/>
        </p:nvSpPr>
        <p:spPr>
          <a:xfrm>
            <a:off x="437632" y="2046102"/>
            <a:ext cx="6346977" cy="3154261"/>
          </a:xfrm>
          <a:prstGeom prst="rect">
            <a:avLst/>
          </a:prstGeom>
          <a:noFill/>
        </p:spPr>
        <p:txBody>
          <a:bodyPr wrap="square">
            <a:spAutoFit/>
          </a:bodyPr>
          <a:lstStyle/>
          <a:p>
            <a:pPr algn="just">
              <a:lnSpc>
                <a:spcPct val="150000"/>
              </a:lnSpc>
            </a:pPr>
            <a:r>
              <a:rPr lang="pt-BR" sz="1400" b="1">
                <a:latin typeface="Montserrat" panose="00000500000000000000" pitchFamily="2" charset="0"/>
                <a:cs typeface="Arial" panose="020B0604020202020204" pitchFamily="34" charset="0"/>
              </a:rPr>
              <a:t>Um Upgrade Fácil Possibilita esse Recurso:</a:t>
            </a:r>
            <a:endParaRPr lang="pt-BR" sz="1200" b="1">
              <a:latin typeface="Montserrat" panose="00000500000000000000" pitchFamily="2" charset="0"/>
              <a:cs typeface="Arial" panose="020B0604020202020204" pitchFamily="34" charset="0"/>
            </a:endParaRPr>
          </a:p>
          <a:p>
            <a:pPr algn="just">
              <a:lnSpc>
                <a:spcPct val="150000"/>
              </a:lnSpc>
            </a:pPr>
            <a:r>
              <a:rPr lang="pt-BR" sz="1200">
                <a:latin typeface="Montserrat" panose="00000500000000000000" pitchFamily="2" charset="0"/>
                <a:cs typeface="Arial" panose="020B0604020202020204" pitchFamily="34" charset="0"/>
              </a:rPr>
              <a:t>Simplesmente adicione um módulo VX a qualquer rede X8I ou X12I, complete alguma configuração básica, conecte a sua Rede de Área Local (LAN) e visualize o sistema de ar comprimido em seu microcomputador.</a:t>
            </a:r>
          </a:p>
          <a:p>
            <a:pPr algn="just">
              <a:lnSpc>
                <a:spcPct val="150000"/>
              </a:lnSpc>
            </a:pPr>
            <a:r>
              <a:rPr lang="pt-BR" sz="1200">
                <a:latin typeface="Montserrat" panose="00000500000000000000" pitchFamily="2" charset="0"/>
                <a:cs typeface="Arial" panose="020B0604020202020204" pitchFamily="34" charset="0"/>
              </a:rPr>
              <a:t>Não é necessário nenhum software especial – apenas utilize um navegador de web padrão tal como a Internet Explorer. Com a Visualização do Sistema você pode monitorar sistemas críticos e parâmetros de equipamentos, chegando a níveis de compressores individuais para visualizar status operacionais e ser alertado sobre qualquer mensagem de alarme. A visualização completa do sistema a partir de um microcomputador remoto nunca foi tão fácil..</a:t>
            </a:r>
            <a:endParaRPr lang="pt-BR" sz="1200">
              <a:solidFill>
                <a:srgbClr val="FF0000"/>
              </a:solidFill>
              <a:latin typeface="Montserrat" panose="00000500000000000000" pitchFamily="2" charset="0"/>
              <a:cs typeface="Arial" panose="020B0604020202020204" pitchFamily="34" charset="0"/>
            </a:endParaRPr>
          </a:p>
          <a:p>
            <a:pPr algn="just">
              <a:lnSpc>
                <a:spcPct val="150000"/>
              </a:lnSpc>
            </a:pPr>
            <a:endParaRPr lang="pt-BR" sz="1200" dirty="0">
              <a:solidFill>
                <a:srgbClr val="FF0000"/>
              </a:solidFill>
              <a:latin typeface="Montserrat" panose="00000500000000000000" pitchFamily="2" charset="0"/>
              <a:cs typeface="Arial" panose="020B0604020202020204" pitchFamily="34" charset="0"/>
            </a:endParaRPr>
          </a:p>
        </p:txBody>
      </p:sp>
      <p:pic>
        <p:nvPicPr>
          <p:cNvPr id="10" name="Imagem 9">
            <a:extLst>
              <a:ext uri="{FF2B5EF4-FFF2-40B4-BE49-F238E27FC236}">
                <a16:creationId xmlns:a16="http://schemas.microsoft.com/office/drawing/2014/main" id="{E2810D86-713E-BCC0-AD0A-3452D6688A02}"/>
              </a:ext>
            </a:extLst>
          </p:cNvPr>
          <p:cNvPicPr>
            <a:picLocks noChangeAspect="1"/>
          </p:cNvPicPr>
          <p:nvPr/>
        </p:nvPicPr>
        <p:blipFill>
          <a:blip r:embed="rId4"/>
          <a:stretch>
            <a:fillRect/>
          </a:stretch>
        </p:blipFill>
        <p:spPr>
          <a:xfrm>
            <a:off x="538733" y="5107901"/>
            <a:ext cx="6048911" cy="2581669"/>
          </a:xfrm>
          <a:prstGeom prst="rect">
            <a:avLst/>
          </a:prstGeom>
        </p:spPr>
      </p:pic>
      <p:sp>
        <p:nvSpPr>
          <p:cNvPr id="18" name="CaixaDeTexto 17">
            <a:extLst>
              <a:ext uri="{FF2B5EF4-FFF2-40B4-BE49-F238E27FC236}">
                <a16:creationId xmlns:a16="http://schemas.microsoft.com/office/drawing/2014/main" id="{3CC95C27-76DB-3AE4-258B-574AEAB9263C}"/>
              </a:ext>
            </a:extLst>
          </p:cNvPr>
          <p:cNvSpPr txBox="1"/>
          <p:nvPr/>
        </p:nvSpPr>
        <p:spPr>
          <a:xfrm>
            <a:off x="472907" y="7777306"/>
            <a:ext cx="3901883" cy="3108095"/>
          </a:xfrm>
          <a:prstGeom prst="rect">
            <a:avLst/>
          </a:prstGeom>
          <a:noFill/>
        </p:spPr>
        <p:txBody>
          <a:bodyPr wrap="square">
            <a:spAutoFit/>
          </a:bodyPr>
          <a:lstStyle/>
          <a:p>
            <a:pPr>
              <a:lnSpc>
                <a:spcPct val="150000"/>
              </a:lnSpc>
            </a:pPr>
            <a:r>
              <a:rPr lang="pt-BR" sz="1200" b="1">
                <a:latin typeface="Montserrat" panose="00000500000000000000" pitchFamily="2" charset="0"/>
                <a:cs typeface="Arial" panose="020B0604020202020204" pitchFamily="34" charset="0"/>
              </a:rPr>
              <a:t>Recursos Integrados</a:t>
            </a:r>
          </a:p>
          <a:p>
            <a:pPr>
              <a:lnSpc>
                <a:spcPct val="150000"/>
              </a:lnSpc>
            </a:pPr>
            <a:r>
              <a:rPr lang="pt-BR" sz="1200">
                <a:latin typeface="Montserrat" panose="00000500000000000000" pitchFamily="2" charset="0"/>
                <a:cs typeface="Arial" panose="020B0604020202020204" pitchFamily="34" charset="0"/>
              </a:rPr>
              <a:t>• Status e controle do sistema;</a:t>
            </a:r>
          </a:p>
          <a:p>
            <a:pPr>
              <a:lnSpc>
                <a:spcPct val="150000"/>
              </a:lnSpc>
            </a:pPr>
            <a:r>
              <a:rPr lang="pt-BR" sz="1200">
                <a:latin typeface="Montserrat" panose="00000500000000000000" pitchFamily="2" charset="0"/>
                <a:cs typeface="Arial" panose="020B0604020202020204" pitchFamily="34" charset="0"/>
              </a:rPr>
              <a:t>• Monitoramento/emissão de relatórios de</a:t>
            </a:r>
          </a:p>
          <a:p>
            <a:pPr>
              <a:lnSpc>
                <a:spcPct val="150000"/>
              </a:lnSpc>
            </a:pPr>
            <a:r>
              <a:rPr lang="pt-BR" sz="1200">
                <a:latin typeface="Montserrat" panose="00000500000000000000" pitchFamily="2" charset="0"/>
                <a:cs typeface="Arial" panose="020B0604020202020204" pitchFamily="34" charset="0"/>
              </a:rPr>
              <a:t>desempenho do sistema;</a:t>
            </a:r>
          </a:p>
          <a:p>
            <a:pPr>
              <a:lnSpc>
                <a:spcPct val="150000"/>
              </a:lnSpc>
            </a:pPr>
            <a:r>
              <a:rPr lang="pt-BR" sz="1200">
                <a:latin typeface="Montserrat" panose="00000500000000000000" pitchFamily="2" charset="0"/>
                <a:cs typeface="Arial" panose="020B0604020202020204" pitchFamily="34" charset="0"/>
              </a:rPr>
              <a:t>• Monitoramento do status do equipamento;</a:t>
            </a:r>
          </a:p>
          <a:p>
            <a:pPr>
              <a:lnSpc>
                <a:spcPct val="150000"/>
              </a:lnSpc>
            </a:pPr>
            <a:r>
              <a:rPr lang="pt-BR" sz="1200">
                <a:latin typeface="Montserrat" panose="00000500000000000000" pitchFamily="2" charset="0"/>
                <a:cs typeface="Arial" panose="020B0604020202020204" pitchFamily="34" charset="0"/>
              </a:rPr>
              <a:t>• Programador de manutenção dos equipamentos;</a:t>
            </a:r>
          </a:p>
          <a:p>
            <a:pPr>
              <a:lnSpc>
                <a:spcPct val="150000"/>
              </a:lnSpc>
            </a:pPr>
            <a:endParaRPr lang="pt-BR" sz="1200">
              <a:latin typeface="Montserrat" panose="00000500000000000000" pitchFamily="2" charset="0"/>
              <a:cs typeface="Arial" panose="020B0604020202020204" pitchFamily="34" charset="0"/>
            </a:endParaRPr>
          </a:p>
          <a:p>
            <a:pPr>
              <a:lnSpc>
                <a:spcPct val="150000"/>
              </a:lnSpc>
            </a:pPr>
            <a:endParaRPr lang="pt-BR" sz="1200">
              <a:latin typeface="Montserrat" panose="00000500000000000000" pitchFamily="2" charset="0"/>
              <a:cs typeface="Arial" panose="020B0604020202020204" pitchFamily="34" charset="0"/>
            </a:endParaRPr>
          </a:p>
          <a:p>
            <a:pPr>
              <a:lnSpc>
                <a:spcPct val="150000"/>
              </a:lnSpc>
            </a:pPr>
            <a:endParaRPr lang="pt-BR" sz="1200">
              <a:latin typeface="Montserrat" panose="00000500000000000000" pitchFamily="2" charset="0"/>
              <a:cs typeface="Arial" panose="020B0604020202020204" pitchFamily="34" charset="0"/>
            </a:endParaRPr>
          </a:p>
          <a:p>
            <a:pPr>
              <a:lnSpc>
                <a:spcPct val="150000"/>
              </a:lnSpc>
            </a:pPr>
            <a:r>
              <a:rPr lang="pt-BR" sz="1200">
                <a:latin typeface="Montserrat" panose="00000500000000000000" pitchFamily="2" charset="0"/>
                <a:cs typeface="Arial" panose="020B0604020202020204" pitchFamily="34" charset="0"/>
              </a:rPr>
              <a:t>•</a:t>
            </a:r>
            <a:endParaRPr lang="pt-BR" sz="1200">
              <a:latin typeface="Montserrat" panose="00000500000000000000" pitchFamily="2" charset="0"/>
            </a:endParaRPr>
          </a:p>
        </p:txBody>
      </p:sp>
      <p:sp>
        <p:nvSpPr>
          <p:cNvPr id="22" name="CaixaDeTexto 21">
            <a:extLst>
              <a:ext uri="{FF2B5EF4-FFF2-40B4-BE49-F238E27FC236}">
                <a16:creationId xmlns:a16="http://schemas.microsoft.com/office/drawing/2014/main" id="{95EDF43F-398B-3854-B282-F31A05296D67}"/>
              </a:ext>
            </a:extLst>
          </p:cNvPr>
          <p:cNvSpPr txBox="1"/>
          <p:nvPr/>
        </p:nvSpPr>
        <p:spPr>
          <a:xfrm>
            <a:off x="3898449" y="7841385"/>
            <a:ext cx="3860800" cy="2000099"/>
          </a:xfrm>
          <a:prstGeom prst="rect">
            <a:avLst/>
          </a:prstGeom>
          <a:noFill/>
        </p:spPr>
        <p:txBody>
          <a:bodyPr wrap="square">
            <a:spAutoFit/>
          </a:bodyPr>
          <a:lstStyle/>
          <a:p>
            <a:pPr>
              <a:lnSpc>
                <a:spcPct val="150000"/>
              </a:lnSpc>
            </a:pPr>
            <a:r>
              <a:rPr lang="pt-BR" sz="1200">
                <a:latin typeface="Montserrat" panose="00000500000000000000" pitchFamily="2" charset="0"/>
                <a:cs typeface="Arial" panose="020B0604020202020204" pitchFamily="34" charset="0"/>
              </a:rPr>
              <a:t>Ferramentas para a elaboração de gráficos</a:t>
            </a:r>
          </a:p>
          <a:p>
            <a:pPr>
              <a:lnSpc>
                <a:spcPct val="150000"/>
              </a:lnSpc>
            </a:pPr>
            <a:r>
              <a:rPr lang="pt-BR" sz="1200">
                <a:latin typeface="Montserrat" panose="00000500000000000000" pitchFamily="2" charset="0"/>
                <a:cs typeface="Arial" panose="020B0604020202020204" pitchFamily="34" charset="0"/>
              </a:rPr>
              <a:t>e tendências;</a:t>
            </a:r>
          </a:p>
          <a:p>
            <a:pPr>
              <a:lnSpc>
                <a:spcPct val="150000"/>
              </a:lnSpc>
            </a:pPr>
            <a:r>
              <a:rPr lang="pt-BR" sz="1200">
                <a:latin typeface="Montserrat" panose="00000500000000000000" pitchFamily="2" charset="0"/>
                <a:cs typeface="Arial" panose="020B0604020202020204" pitchFamily="34" charset="0"/>
              </a:rPr>
              <a:t>• Ferramentas para o preparo de relatórios;</a:t>
            </a:r>
          </a:p>
          <a:p>
            <a:pPr>
              <a:lnSpc>
                <a:spcPct val="150000"/>
              </a:lnSpc>
            </a:pPr>
            <a:r>
              <a:rPr lang="pt-BR" sz="1200">
                <a:latin typeface="Montserrat" panose="00000500000000000000" pitchFamily="2" charset="0"/>
                <a:cs typeface="Arial" panose="020B0604020202020204" pitchFamily="34" charset="0"/>
              </a:rPr>
              <a:t>• Registros de eventos configuráveis;</a:t>
            </a:r>
          </a:p>
          <a:p>
            <a:pPr>
              <a:lnSpc>
                <a:spcPct val="150000"/>
              </a:lnSpc>
            </a:pPr>
            <a:r>
              <a:rPr lang="pt-BR" sz="1200">
                <a:latin typeface="Montserrat" panose="00000500000000000000" pitchFamily="2" charset="0"/>
                <a:cs typeface="Arial" panose="020B0604020202020204" pitchFamily="34" charset="0"/>
              </a:rPr>
              <a:t>• Monitoramento de avisos e alarmes;</a:t>
            </a:r>
          </a:p>
          <a:p>
            <a:pPr>
              <a:lnSpc>
                <a:spcPct val="150000"/>
              </a:lnSpc>
            </a:pPr>
            <a:r>
              <a:rPr lang="pt-BR" sz="1200">
                <a:latin typeface="Montserrat" panose="00000500000000000000" pitchFamily="2" charset="0"/>
                <a:cs typeface="Arial" panose="020B0604020202020204" pitchFamily="34" charset="0"/>
              </a:rPr>
              <a:t>• Mensagem por e-mail;</a:t>
            </a:r>
          </a:p>
          <a:p>
            <a:pPr>
              <a:lnSpc>
                <a:spcPct val="150000"/>
              </a:lnSpc>
            </a:pPr>
            <a:r>
              <a:rPr lang="pt-BR" sz="1200">
                <a:latin typeface="Montserrat" panose="00000500000000000000" pitchFamily="2" charset="0"/>
                <a:cs typeface="Arial" panose="020B0604020202020204" pitchFamily="34" charset="0"/>
              </a:rPr>
              <a:t>• Totalmente configurável em campo;</a:t>
            </a:r>
            <a:endParaRPr lang="pt-BR" sz="1200">
              <a:latin typeface="Montserrat" panose="00000500000000000000" pitchFamily="2" charset="0"/>
            </a:endParaRPr>
          </a:p>
        </p:txBody>
      </p:sp>
      <p:grpSp>
        <p:nvGrpSpPr>
          <p:cNvPr id="8" name="Group 8">
            <a:extLst>
              <a:ext uri="{FF2B5EF4-FFF2-40B4-BE49-F238E27FC236}">
                <a16:creationId xmlns:a16="http://schemas.microsoft.com/office/drawing/2014/main" id="{C66179B8-3534-6F93-B350-578748889BA8}"/>
              </a:ext>
            </a:extLst>
          </p:cNvPr>
          <p:cNvGrpSpPr/>
          <p:nvPr/>
        </p:nvGrpSpPr>
        <p:grpSpPr>
          <a:xfrm>
            <a:off x="1" y="10514133"/>
            <a:ext cx="7556500" cy="179269"/>
            <a:chOff x="0" y="0"/>
            <a:chExt cx="3047987" cy="131886"/>
          </a:xfrm>
        </p:grpSpPr>
        <p:sp>
          <p:nvSpPr>
            <p:cNvPr id="9" name="Freeform 9">
              <a:extLst>
                <a:ext uri="{FF2B5EF4-FFF2-40B4-BE49-F238E27FC236}">
                  <a16:creationId xmlns:a16="http://schemas.microsoft.com/office/drawing/2014/main" id="{3B16BEBD-988E-9930-8C0C-EAFEE043A51B}"/>
                </a:ext>
              </a:extLst>
            </p:cNvPr>
            <p:cNvSpPr/>
            <p:nvPr/>
          </p:nvSpPr>
          <p:spPr>
            <a:xfrm>
              <a:off x="0" y="0"/>
              <a:ext cx="3047987" cy="131886"/>
            </a:xfrm>
            <a:custGeom>
              <a:avLst/>
              <a:gdLst/>
              <a:ahLst/>
              <a:cxnLst/>
              <a:rect l="l" t="t" r="r" b="b"/>
              <a:pathLst>
                <a:path w="3047987" h="131886">
                  <a:moveTo>
                    <a:pt x="0" y="0"/>
                  </a:moveTo>
                  <a:lnTo>
                    <a:pt x="3047987" y="0"/>
                  </a:lnTo>
                  <a:lnTo>
                    <a:pt x="3047987" y="131886"/>
                  </a:lnTo>
                  <a:lnTo>
                    <a:pt x="0" y="131886"/>
                  </a:lnTo>
                  <a:close/>
                </a:path>
              </a:pathLst>
            </a:custGeom>
            <a:solidFill>
              <a:srgbClr val="8B8A88"/>
            </a:solidFill>
          </p:spPr>
        </p:sp>
        <p:sp>
          <p:nvSpPr>
            <p:cNvPr id="12" name="TextBox 10">
              <a:extLst>
                <a:ext uri="{FF2B5EF4-FFF2-40B4-BE49-F238E27FC236}">
                  <a16:creationId xmlns:a16="http://schemas.microsoft.com/office/drawing/2014/main" id="{467DE79A-7F3E-9423-9330-F1DD6581A777}"/>
                </a:ext>
              </a:extLst>
            </p:cNvPr>
            <p:cNvSpPr txBox="1"/>
            <p:nvPr/>
          </p:nvSpPr>
          <p:spPr>
            <a:xfrm>
              <a:off x="0" y="-38100"/>
              <a:ext cx="3047987" cy="169986"/>
            </a:xfrm>
            <a:prstGeom prst="rect">
              <a:avLst/>
            </a:prstGeom>
          </p:spPr>
          <p:txBody>
            <a:bodyPr lIns="45156" tIns="45156" rIns="45156" bIns="45156" rtlCol="0" anchor="ctr"/>
            <a:lstStyle/>
            <a:p>
              <a:pPr algn="ctr">
                <a:lnSpc>
                  <a:spcPts val="2140"/>
                </a:lnSpc>
              </a:pPr>
              <a:endParaRPr/>
            </a:p>
          </p:txBody>
        </p:sp>
      </p:grpSp>
    </p:spTree>
    <p:extLst>
      <p:ext uri="{BB962C8B-B14F-4D97-AF65-F5344CB8AC3E}">
        <p14:creationId xmlns:p14="http://schemas.microsoft.com/office/powerpoint/2010/main" val="12756865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F50366-5894-056C-C2FE-8EF64C60C9D3}"/>
            </a:ext>
          </a:extLst>
        </p:cNvPr>
        <p:cNvGrpSpPr/>
        <p:nvPr/>
      </p:nvGrpSpPr>
      <p:grpSpPr>
        <a:xfrm>
          <a:off x="0" y="0"/>
          <a:ext cx="0" cy="0"/>
          <a:chOff x="0" y="0"/>
          <a:chExt cx="0" cy="0"/>
        </a:xfrm>
      </p:grpSpPr>
      <p:sp>
        <p:nvSpPr>
          <p:cNvPr id="11" name="Freeform 11">
            <a:extLst>
              <a:ext uri="{FF2B5EF4-FFF2-40B4-BE49-F238E27FC236}">
                <a16:creationId xmlns:a16="http://schemas.microsoft.com/office/drawing/2014/main" id="{84EEBC45-5FCA-DCC4-E282-C5B77F071866}"/>
              </a:ext>
            </a:extLst>
          </p:cNvPr>
          <p:cNvSpPr/>
          <p:nvPr/>
        </p:nvSpPr>
        <p:spPr>
          <a:xfrm>
            <a:off x="462763" y="9784603"/>
            <a:ext cx="2350359" cy="891017"/>
          </a:xfrm>
          <a:custGeom>
            <a:avLst/>
            <a:gdLst/>
            <a:ahLst/>
            <a:cxnLst/>
            <a:rect l="l" t="t" r="r" b="b"/>
            <a:pathLst>
              <a:path w="2350359" h="891017">
                <a:moveTo>
                  <a:pt x="0" y="0"/>
                </a:moveTo>
                <a:lnTo>
                  <a:pt x="2350359" y="0"/>
                </a:lnTo>
                <a:lnTo>
                  <a:pt x="2350359" y="891017"/>
                </a:lnTo>
                <a:lnTo>
                  <a:pt x="0" y="891017"/>
                </a:lnTo>
                <a:lnTo>
                  <a:pt x="0" y="0"/>
                </a:lnTo>
                <a:close/>
              </a:path>
            </a:pathLst>
          </a:custGeom>
          <a:blipFill>
            <a:blip r:embed="rId2"/>
            <a:stretch>
              <a:fillRect/>
            </a:stretch>
          </a:blipFill>
        </p:spPr>
        <p:txBody>
          <a:bodyPr/>
          <a:lstStyle/>
          <a:p>
            <a:endParaRPr lang="pt-BR"/>
          </a:p>
        </p:txBody>
      </p:sp>
      <p:grpSp>
        <p:nvGrpSpPr>
          <p:cNvPr id="13" name="Group 13">
            <a:extLst>
              <a:ext uri="{FF2B5EF4-FFF2-40B4-BE49-F238E27FC236}">
                <a16:creationId xmlns:a16="http://schemas.microsoft.com/office/drawing/2014/main" id="{DEF82973-58FF-F44D-8970-127FC31FEBF1}"/>
              </a:ext>
            </a:extLst>
          </p:cNvPr>
          <p:cNvGrpSpPr/>
          <p:nvPr/>
        </p:nvGrpSpPr>
        <p:grpSpPr>
          <a:xfrm>
            <a:off x="479273" y="1086690"/>
            <a:ext cx="374337" cy="187168"/>
            <a:chOff x="0" y="0"/>
            <a:chExt cx="812800" cy="406400"/>
          </a:xfrm>
        </p:grpSpPr>
        <p:sp>
          <p:nvSpPr>
            <p:cNvPr id="14" name="Freeform 14">
              <a:extLst>
                <a:ext uri="{FF2B5EF4-FFF2-40B4-BE49-F238E27FC236}">
                  <a16:creationId xmlns:a16="http://schemas.microsoft.com/office/drawing/2014/main" id="{CC5ECAC8-063D-19F3-7915-DBB610B1F668}"/>
                </a:ext>
              </a:extLst>
            </p:cNvPr>
            <p:cNvSpPr/>
            <p:nvPr/>
          </p:nvSpPr>
          <p:spPr>
            <a:xfrm>
              <a:off x="0" y="0"/>
              <a:ext cx="812800" cy="406400"/>
            </a:xfrm>
            <a:custGeom>
              <a:avLst/>
              <a:gdLst/>
              <a:ahLst/>
              <a:cxnLst/>
              <a:rect l="l" t="t" r="r" b="b"/>
              <a:pathLst>
                <a:path w="812800" h="406400">
                  <a:moveTo>
                    <a:pt x="609600" y="0"/>
                  </a:moveTo>
                  <a:lnTo>
                    <a:pt x="0" y="0"/>
                  </a:lnTo>
                  <a:lnTo>
                    <a:pt x="0" y="406400"/>
                  </a:lnTo>
                  <a:lnTo>
                    <a:pt x="609600" y="406400"/>
                  </a:lnTo>
                  <a:lnTo>
                    <a:pt x="812800" y="203200"/>
                  </a:lnTo>
                  <a:lnTo>
                    <a:pt x="609600" y="0"/>
                  </a:lnTo>
                  <a:close/>
                </a:path>
              </a:pathLst>
            </a:custGeom>
            <a:solidFill>
              <a:srgbClr val="727275"/>
            </a:solidFill>
          </p:spPr>
        </p:sp>
        <p:sp>
          <p:nvSpPr>
            <p:cNvPr id="15" name="TextBox 15">
              <a:extLst>
                <a:ext uri="{FF2B5EF4-FFF2-40B4-BE49-F238E27FC236}">
                  <a16:creationId xmlns:a16="http://schemas.microsoft.com/office/drawing/2014/main" id="{2501F777-25B3-C761-867F-70BCC25652FC}"/>
                </a:ext>
              </a:extLst>
            </p:cNvPr>
            <p:cNvSpPr txBox="1"/>
            <p:nvPr/>
          </p:nvSpPr>
          <p:spPr>
            <a:xfrm>
              <a:off x="0" y="-28575"/>
              <a:ext cx="698500" cy="434975"/>
            </a:xfrm>
            <a:prstGeom prst="rect">
              <a:avLst/>
            </a:prstGeom>
          </p:spPr>
          <p:txBody>
            <a:bodyPr lIns="50800" tIns="50800" rIns="50800" bIns="50800" rtlCol="0" anchor="ctr"/>
            <a:lstStyle/>
            <a:p>
              <a:pPr algn="ctr">
                <a:lnSpc>
                  <a:spcPts val="1963"/>
                </a:lnSpc>
              </a:pPr>
              <a:endParaRPr/>
            </a:p>
          </p:txBody>
        </p:sp>
      </p:grpSp>
      <p:sp>
        <p:nvSpPr>
          <p:cNvPr id="19" name="TextBox 19">
            <a:extLst>
              <a:ext uri="{FF2B5EF4-FFF2-40B4-BE49-F238E27FC236}">
                <a16:creationId xmlns:a16="http://schemas.microsoft.com/office/drawing/2014/main" id="{16EA6AB2-7C21-29D8-56B3-D534C121AFC4}"/>
              </a:ext>
            </a:extLst>
          </p:cNvPr>
          <p:cNvSpPr txBox="1"/>
          <p:nvPr/>
        </p:nvSpPr>
        <p:spPr>
          <a:xfrm>
            <a:off x="981223" y="1053713"/>
            <a:ext cx="6170737" cy="236731"/>
          </a:xfrm>
          <a:prstGeom prst="rect">
            <a:avLst/>
          </a:prstGeom>
        </p:spPr>
        <p:txBody>
          <a:bodyPr wrap="square" lIns="0" tIns="0" rIns="0" bIns="0" rtlCol="0" anchor="t">
            <a:spAutoFit/>
          </a:bodyPr>
          <a:lstStyle/>
          <a:p>
            <a:pPr>
              <a:lnSpc>
                <a:spcPts val="1960"/>
              </a:lnSpc>
            </a:pPr>
            <a:r>
              <a:rPr lang="en-US" sz="1400" b="1">
                <a:solidFill>
                  <a:srgbClr val="6F6F6F"/>
                </a:solidFill>
                <a:latin typeface="Montserrat" panose="00000500000000000000" pitchFamily="2" charset="0"/>
                <a:ea typeface="Montserrat Bold"/>
                <a:cs typeface="Montserrat Bold"/>
                <a:sym typeface="Montserrat Bold"/>
              </a:rPr>
              <a:t>FUNCIONALIDADE DA SÉRIE - X</a:t>
            </a:r>
          </a:p>
        </p:txBody>
      </p:sp>
      <p:pic>
        <p:nvPicPr>
          <p:cNvPr id="7" name="Imagem 6">
            <a:extLst>
              <a:ext uri="{FF2B5EF4-FFF2-40B4-BE49-F238E27FC236}">
                <a16:creationId xmlns:a16="http://schemas.microsoft.com/office/drawing/2014/main" id="{8F23DF34-2A2A-1BE6-3273-DD4BBAE980C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4363" y="-34643"/>
            <a:ext cx="7464673" cy="859247"/>
          </a:xfrm>
          <a:prstGeom prst="rect">
            <a:avLst/>
          </a:prstGeom>
        </p:spPr>
      </p:pic>
      <p:pic>
        <p:nvPicPr>
          <p:cNvPr id="8" name="Imagem 7">
            <a:extLst>
              <a:ext uri="{FF2B5EF4-FFF2-40B4-BE49-F238E27FC236}">
                <a16:creationId xmlns:a16="http://schemas.microsoft.com/office/drawing/2014/main" id="{5CDF88B9-9F48-A5A6-000A-994F49FCD433}"/>
              </a:ext>
            </a:extLst>
          </p:cNvPr>
          <p:cNvPicPr>
            <a:picLocks noChangeAspect="1"/>
          </p:cNvPicPr>
          <p:nvPr/>
        </p:nvPicPr>
        <p:blipFill rotWithShape="1">
          <a:blip r:embed="rId4">
            <a:extLst>
              <a:ext uri="{28A0092B-C50C-407E-A947-70E740481C1C}">
                <a14:useLocalDpi xmlns:a14="http://schemas.microsoft.com/office/drawing/2010/main" val="0"/>
              </a:ext>
            </a:extLst>
          </a:blip>
          <a:srcRect l="8061" t="20242" r="28463" b="7350"/>
          <a:stretch/>
        </p:blipFill>
        <p:spPr>
          <a:xfrm>
            <a:off x="853610" y="1392953"/>
            <a:ext cx="5520248" cy="6927531"/>
          </a:xfrm>
          <a:prstGeom prst="rect">
            <a:avLst/>
          </a:prstGeom>
        </p:spPr>
      </p:pic>
      <p:sp>
        <p:nvSpPr>
          <p:cNvPr id="12" name="CaixaDeTexto 11">
            <a:extLst>
              <a:ext uri="{FF2B5EF4-FFF2-40B4-BE49-F238E27FC236}">
                <a16:creationId xmlns:a16="http://schemas.microsoft.com/office/drawing/2014/main" id="{2415AF13-8A97-75C5-D4E8-CAFA13BCBDB5}"/>
              </a:ext>
            </a:extLst>
          </p:cNvPr>
          <p:cNvSpPr txBox="1"/>
          <p:nvPr/>
        </p:nvSpPr>
        <p:spPr>
          <a:xfrm>
            <a:off x="853610" y="8475955"/>
            <a:ext cx="5520248" cy="1209177"/>
          </a:xfrm>
          <a:prstGeom prst="rect">
            <a:avLst/>
          </a:prstGeom>
          <a:noFill/>
        </p:spPr>
        <p:txBody>
          <a:bodyPr wrap="square">
            <a:spAutoFit/>
          </a:bodyPr>
          <a:lstStyle/>
          <a:p>
            <a:pPr marL="12700" marR="5080" indent="-635" algn="just">
              <a:lnSpc>
                <a:spcPct val="122800"/>
              </a:lnSpc>
              <a:spcBef>
                <a:spcPts val="100"/>
              </a:spcBef>
            </a:pPr>
            <a:r>
              <a:rPr lang="pt-BR" sz="1200" spc="-80">
                <a:latin typeface="Montserrat" panose="00000500000000000000" pitchFamily="2" charset="0"/>
                <a:cs typeface="Arial"/>
              </a:rPr>
              <a:t>Além </a:t>
            </a:r>
            <a:r>
              <a:rPr lang="pt-BR" sz="1200" spc="-55">
                <a:latin typeface="Montserrat" panose="00000500000000000000" pitchFamily="2" charset="0"/>
                <a:cs typeface="Arial"/>
              </a:rPr>
              <a:t>do </a:t>
            </a:r>
            <a:r>
              <a:rPr lang="pt-BR" sz="1200" spc="-75">
                <a:latin typeface="Montserrat" panose="00000500000000000000" pitchFamily="2" charset="0"/>
                <a:cs typeface="Arial"/>
              </a:rPr>
              <a:t>bom </a:t>
            </a:r>
            <a:r>
              <a:rPr lang="pt-BR" sz="1200" spc="-100">
                <a:latin typeface="Montserrat" panose="00000500000000000000" pitchFamily="2" charset="0"/>
                <a:cs typeface="Arial"/>
              </a:rPr>
              <a:t>senso </a:t>
            </a:r>
            <a:r>
              <a:rPr lang="pt-BR" sz="1200" spc="-105">
                <a:latin typeface="Montserrat" panose="00000500000000000000" pitchFamily="2" charset="0"/>
                <a:cs typeface="Arial"/>
              </a:rPr>
              <a:t>em </a:t>
            </a:r>
            <a:r>
              <a:rPr lang="pt-BR" sz="1200" spc="-80">
                <a:latin typeface="Montserrat" panose="00000500000000000000" pitchFamily="2" charset="0"/>
                <a:cs typeface="Arial"/>
              </a:rPr>
              <a:t>economia  </a:t>
            </a:r>
            <a:r>
              <a:rPr lang="pt-BR" sz="1200" spc="-55">
                <a:latin typeface="Montserrat" panose="00000500000000000000" pitchFamily="2" charset="0"/>
                <a:cs typeface="Arial"/>
              </a:rPr>
              <a:t>o </a:t>
            </a:r>
            <a:r>
              <a:rPr lang="pt-BR" sz="1200" spc="-95">
                <a:latin typeface="Montserrat" panose="00000500000000000000" pitchFamily="2" charset="0"/>
                <a:cs typeface="Arial"/>
              </a:rPr>
              <a:t>Sistema </a:t>
            </a:r>
            <a:r>
              <a:rPr lang="pt-BR" sz="1200" spc="-75">
                <a:latin typeface="Montserrat" panose="00000500000000000000" pitchFamily="2" charset="0"/>
                <a:cs typeface="Arial"/>
              </a:rPr>
              <a:t>de</a:t>
            </a:r>
            <a:r>
              <a:rPr lang="pt-BR" sz="1200" spc="-120">
                <a:latin typeface="Montserrat" panose="00000500000000000000" pitchFamily="2" charset="0"/>
                <a:cs typeface="Arial"/>
              </a:rPr>
              <a:t> </a:t>
            </a:r>
            <a:r>
              <a:rPr lang="pt-BR" sz="1200" spc="-80">
                <a:latin typeface="Montserrat" panose="00000500000000000000" pitchFamily="2" charset="0"/>
                <a:cs typeface="Arial"/>
              </a:rPr>
              <a:t>Automação </a:t>
            </a:r>
            <a:r>
              <a:rPr lang="pt-BR" sz="1200" spc="-85">
                <a:latin typeface="Montserrat" panose="00000500000000000000" pitchFamily="2" charset="0"/>
                <a:cs typeface="Arial"/>
              </a:rPr>
              <a:t>Série-X </a:t>
            </a:r>
            <a:r>
              <a:rPr lang="pt-BR" sz="1200" spc="-80">
                <a:latin typeface="Montserrat" panose="00000500000000000000" pitchFamily="2" charset="0"/>
                <a:cs typeface="Arial"/>
              </a:rPr>
              <a:t>também </a:t>
            </a:r>
            <a:r>
              <a:rPr lang="pt-BR" sz="1200" spc="-65">
                <a:latin typeface="Montserrat" panose="00000500000000000000" pitchFamily="2" charset="0"/>
                <a:cs typeface="Arial"/>
              </a:rPr>
              <a:t>atua </a:t>
            </a:r>
            <a:r>
              <a:rPr lang="pt-BR" sz="1200" spc="-90">
                <a:latin typeface="Montserrat" panose="00000500000000000000" pitchFamily="2" charset="0"/>
                <a:cs typeface="Arial"/>
              </a:rPr>
              <a:t>com </a:t>
            </a:r>
            <a:r>
              <a:rPr lang="pt-BR" sz="1200" spc="-75">
                <a:latin typeface="Montserrat" panose="00000500000000000000" pitchFamily="2" charset="0"/>
                <a:cs typeface="Arial"/>
              </a:rPr>
              <a:t>bom s</a:t>
            </a:r>
            <a:r>
              <a:rPr lang="pt-BR" sz="1200" spc="-100">
                <a:latin typeface="Montserrat" panose="00000500000000000000" pitchFamily="2" charset="0"/>
                <a:cs typeface="Arial"/>
              </a:rPr>
              <a:t>enso </a:t>
            </a:r>
            <a:r>
              <a:rPr lang="pt-BR" sz="1200" spc="-85">
                <a:latin typeface="Montserrat" panose="00000500000000000000" pitchFamily="2" charset="0"/>
                <a:cs typeface="Arial"/>
              </a:rPr>
              <a:t>ao </a:t>
            </a:r>
            <a:r>
              <a:rPr lang="pt-BR" sz="1200" spc="-75">
                <a:latin typeface="Montserrat" panose="00000500000000000000" pitchFamily="2" charset="0"/>
                <a:cs typeface="Arial"/>
              </a:rPr>
              <a:t>meio </a:t>
            </a:r>
            <a:r>
              <a:rPr lang="pt-BR" sz="1200" spc="-65">
                <a:latin typeface="Montserrat" panose="00000500000000000000" pitchFamily="2" charset="0"/>
                <a:cs typeface="Arial"/>
              </a:rPr>
              <a:t>ambiente,  </a:t>
            </a:r>
            <a:r>
              <a:rPr lang="pt-BR" sz="1200" spc="-50">
                <a:latin typeface="Montserrat" panose="00000500000000000000" pitchFamily="2" charset="0"/>
                <a:cs typeface="Arial"/>
              </a:rPr>
              <a:t>contribuindo </a:t>
            </a:r>
            <a:r>
              <a:rPr lang="pt-BR" sz="1200" spc="-85">
                <a:latin typeface="Montserrat" panose="00000500000000000000" pitchFamily="2" charset="0"/>
                <a:cs typeface="Arial"/>
              </a:rPr>
              <a:t>para </a:t>
            </a:r>
            <a:r>
              <a:rPr lang="pt-BR" sz="1200" spc="-105">
                <a:latin typeface="Montserrat" panose="00000500000000000000" pitchFamily="2" charset="0"/>
                <a:cs typeface="Arial"/>
              </a:rPr>
              <a:t>a</a:t>
            </a:r>
            <a:r>
              <a:rPr lang="pt-BR" sz="1200" spc="50">
                <a:latin typeface="Montserrat" panose="00000500000000000000" pitchFamily="2" charset="0"/>
                <a:cs typeface="Arial"/>
              </a:rPr>
              <a:t> </a:t>
            </a:r>
            <a:r>
              <a:rPr lang="pt-BR" sz="1200" spc="-80">
                <a:latin typeface="Montserrat" panose="00000500000000000000" pitchFamily="2" charset="0"/>
                <a:cs typeface="Arial"/>
              </a:rPr>
              <a:t>educação </a:t>
            </a:r>
            <a:r>
              <a:rPr lang="pt-BR" sz="1200" spc="-75">
                <a:latin typeface="Montserrat" panose="00000500000000000000" pitchFamily="2" charset="0"/>
                <a:cs typeface="Arial"/>
              </a:rPr>
              <a:t>de </a:t>
            </a:r>
            <a:r>
              <a:rPr lang="pt-BR" sz="1200" spc="-100">
                <a:latin typeface="Montserrat" panose="00000500000000000000" pitchFamily="2" charset="0"/>
                <a:cs typeface="Arial"/>
              </a:rPr>
              <a:t>emissões </a:t>
            </a:r>
            <a:r>
              <a:rPr lang="pt-BR" sz="1200" spc="-75">
                <a:latin typeface="Montserrat" panose="00000500000000000000" pitchFamily="2" charset="0"/>
                <a:cs typeface="Arial"/>
              </a:rPr>
              <a:t>de </a:t>
            </a:r>
            <a:r>
              <a:rPr lang="pt-BR" sz="1200" spc="-135">
                <a:latin typeface="Montserrat" panose="00000500000000000000" pitchFamily="2" charset="0"/>
                <a:cs typeface="Arial"/>
              </a:rPr>
              <a:t>CO2 </a:t>
            </a:r>
            <a:r>
              <a:rPr lang="pt-BR" sz="1200" spc="-75">
                <a:latin typeface="Montserrat" panose="00000500000000000000" pitchFamily="2" charset="0"/>
                <a:cs typeface="Arial"/>
              </a:rPr>
              <a:t>produzidas  </a:t>
            </a:r>
            <a:r>
              <a:rPr lang="pt-BR" sz="1200" spc="-70">
                <a:latin typeface="Montserrat" panose="00000500000000000000" pitchFamily="2" charset="0"/>
                <a:cs typeface="Arial"/>
              </a:rPr>
              <a:t>pela </a:t>
            </a:r>
            <a:r>
              <a:rPr lang="pt-BR" sz="1200" spc="-85">
                <a:latin typeface="Montserrat" panose="00000500000000000000" pitchFamily="2" charset="0"/>
                <a:cs typeface="Arial"/>
              </a:rPr>
              <a:t>geração </a:t>
            </a:r>
            <a:r>
              <a:rPr lang="pt-BR" sz="1200" spc="-75">
                <a:latin typeface="Montserrat" panose="00000500000000000000" pitchFamily="2" charset="0"/>
                <a:cs typeface="Arial"/>
              </a:rPr>
              <a:t>de </a:t>
            </a:r>
            <a:r>
              <a:rPr lang="pt-BR" sz="1200" spc="-55">
                <a:latin typeface="Montserrat" panose="00000500000000000000" pitchFamily="2" charset="0"/>
                <a:cs typeface="Arial"/>
              </a:rPr>
              <a:t>eletricidade,  por e</a:t>
            </a:r>
            <a:r>
              <a:rPr lang="pt-BR" sz="1200" spc="-75">
                <a:latin typeface="Montserrat" panose="00000500000000000000" pitchFamily="2" charset="0"/>
                <a:cs typeface="Arial"/>
              </a:rPr>
              <a:t>xemplo, </a:t>
            </a:r>
            <a:r>
              <a:rPr lang="pt-BR" sz="1200" spc="-95">
                <a:latin typeface="Montserrat" panose="00000500000000000000" pitchFamily="2" charset="0"/>
                <a:cs typeface="Arial"/>
              </a:rPr>
              <a:t>uma </a:t>
            </a:r>
            <a:r>
              <a:rPr lang="pt-BR" sz="1200" spc="-80">
                <a:latin typeface="Montserrat" panose="00000500000000000000" pitchFamily="2" charset="0"/>
                <a:cs typeface="Arial"/>
              </a:rPr>
              <a:t>redução </a:t>
            </a:r>
            <a:r>
              <a:rPr lang="pt-BR" sz="1200" spc="-75">
                <a:latin typeface="Montserrat" panose="00000500000000000000" pitchFamily="2" charset="0"/>
                <a:cs typeface="Arial"/>
              </a:rPr>
              <a:t>de  </a:t>
            </a:r>
            <a:r>
              <a:rPr lang="pt-BR" sz="1200" spc="-60">
                <a:latin typeface="Montserrat" panose="00000500000000000000" pitchFamily="2" charset="0"/>
                <a:cs typeface="Arial"/>
              </a:rPr>
              <a:t>75 </a:t>
            </a:r>
            <a:r>
              <a:rPr lang="pt-BR" sz="1200" spc="-105">
                <a:latin typeface="Montserrat" panose="00000500000000000000" pitchFamily="2" charset="0"/>
                <a:cs typeface="Arial"/>
              </a:rPr>
              <a:t>kW </a:t>
            </a:r>
            <a:r>
              <a:rPr lang="pt-BR" sz="1200" spc="-60">
                <a:latin typeface="Montserrat" panose="00000500000000000000" pitchFamily="2" charset="0"/>
                <a:cs typeface="Arial"/>
              </a:rPr>
              <a:t>trará </a:t>
            </a:r>
            <a:r>
              <a:rPr lang="pt-BR" sz="1200" spc="-95">
                <a:latin typeface="Montserrat" panose="00000500000000000000" pitchFamily="2" charset="0"/>
                <a:cs typeface="Arial"/>
              </a:rPr>
              <a:t>uma  e</a:t>
            </a:r>
            <a:r>
              <a:rPr lang="pt-BR" sz="1200" spc="-80">
                <a:latin typeface="Montserrat" panose="00000500000000000000" pitchFamily="2" charset="0"/>
                <a:cs typeface="Arial"/>
              </a:rPr>
              <a:t>conomia</a:t>
            </a:r>
            <a:r>
              <a:rPr lang="pt-BR" sz="1200" spc="-180">
                <a:latin typeface="Montserrat" panose="00000500000000000000" pitchFamily="2" charset="0"/>
                <a:cs typeface="Arial"/>
              </a:rPr>
              <a:t> </a:t>
            </a:r>
            <a:r>
              <a:rPr lang="pt-BR" sz="1200" spc="-75">
                <a:latin typeface="Montserrat" panose="00000500000000000000" pitchFamily="2" charset="0"/>
                <a:cs typeface="Arial"/>
              </a:rPr>
              <a:t>de </a:t>
            </a:r>
            <a:r>
              <a:rPr lang="pt-BR" sz="1200" spc="-60">
                <a:latin typeface="Montserrat" panose="00000500000000000000" pitchFamily="2" charset="0"/>
                <a:cs typeface="Arial"/>
              </a:rPr>
              <a:t>650.000 </a:t>
            </a:r>
            <a:r>
              <a:rPr lang="pt-BR" sz="1200" spc="-20">
                <a:latin typeface="Montserrat" panose="00000500000000000000" pitchFamily="2" charset="0"/>
                <a:cs typeface="Arial"/>
              </a:rPr>
              <a:t>kW/h </a:t>
            </a:r>
            <a:r>
              <a:rPr lang="pt-BR" sz="1200" spc="-55">
                <a:latin typeface="Montserrat" panose="00000500000000000000" pitchFamily="2" charset="0"/>
                <a:cs typeface="Arial"/>
              </a:rPr>
              <a:t>por </a:t>
            </a:r>
            <a:r>
              <a:rPr lang="pt-BR" sz="1200" spc="-60">
                <a:latin typeface="Montserrat" panose="00000500000000000000" pitchFamily="2" charset="0"/>
                <a:cs typeface="Arial"/>
              </a:rPr>
              <a:t>ano... </a:t>
            </a:r>
            <a:r>
              <a:rPr lang="pt-BR" sz="1200" spc="-85">
                <a:latin typeface="Montserrat" panose="00000500000000000000" pitchFamily="2" charset="0"/>
                <a:cs typeface="Arial"/>
              </a:rPr>
              <a:t>isso  </a:t>
            </a:r>
            <a:r>
              <a:rPr lang="pt-BR" sz="1200" spc="-55">
                <a:latin typeface="Montserrat" panose="00000500000000000000" pitchFamily="2" charset="0"/>
                <a:cs typeface="Arial"/>
              </a:rPr>
              <a:t>significa </a:t>
            </a:r>
            <a:r>
              <a:rPr lang="pt-BR" sz="1200" spc="-95">
                <a:latin typeface="Montserrat" panose="00000500000000000000" pitchFamily="2" charset="0"/>
                <a:cs typeface="Arial"/>
              </a:rPr>
              <a:t>uma </a:t>
            </a:r>
            <a:r>
              <a:rPr lang="pt-BR" sz="1200" spc="-80">
                <a:latin typeface="Montserrat" panose="00000500000000000000" pitchFamily="2" charset="0"/>
                <a:cs typeface="Arial"/>
              </a:rPr>
              <a:t>redução</a:t>
            </a:r>
            <a:r>
              <a:rPr lang="pt-BR" sz="1200" spc="-105">
                <a:latin typeface="Montserrat" panose="00000500000000000000" pitchFamily="2" charset="0"/>
                <a:cs typeface="Arial"/>
              </a:rPr>
              <a:t> </a:t>
            </a:r>
            <a:r>
              <a:rPr lang="pt-BR" sz="1200" spc="-75">
                <a:latin typeface="Montserrat" panose="00000500000000000000" pitchFamily="2" charset="0"/>
                <a:cs typeface="Arial"/>
              </a:rPr>
              <a:t>de </a:t>
            </a:r>
            <a:r>
              <a:rPr lang="pt-BR" sz="1200" spc="-60">
                <a:latin typeface="Montserrat" panose="00000500000000000000" pitchFamily="2" charset="0"/>
                <a:cs typeface="Arial"/>
              </a:rPr>
              <a:t>450.000 kg </a:t>
            </a:r>
            <a:r>
              <a:rPr lang="pt-BR" sz="1200" spc="-75">
                <a:latin typeface="Montserrat" panose="00000500000000000000" pitchFamily="2" charset="0"/>
                <a:cs typeface="Arial"/>
              </a:rPr>
              <a:t>de </a:t>
            </a:r>
            <a:r>
              <a:rPr lang="pt-BR" sz="1200" spc="-95">
                <a:latin typeface="Montserrat" panose="00000500000000000000" pitchFamily="2" charset="0"/>
                <a:cs typeface="Arial"/>
              </a:rPr>
              <a:t>emissão </a:t>
            </a:r>
            <a:r>
              <a:rPr lang="pt-BR" sz="1200" spc="-75">
                <a:latin typeface="Montserrat" panose="00000500000000000000" pitchFamily="2" charset="0"/>
                <a:cs typeface="Arial"/>
              </a:rPr>
              <a:t>de</a:t>
            </a:r>
            <a:r>
              <a:rPr lang="pt-BR" sz="1200" spc="-40">
                <a:latin typeface="Montserrat" panose="00000500000000000000" pitchFamily="2" charset="0"/>
                <a:cs typeface="Arial"/>
              </a:rPr>
              <a:t> </a:t>
            </a:r>
            <a:r>
              <a:rPr lang="pt-BR" sz="1200" spc="-110">
                <a:latin typeface="Montserrat" panose="00000500000000000000" pitchFamily="2" charset="0"/>
                <a:cs typeface="Arial"/>
              </a:rPr>
              <a:t>CO2..</a:t>
            </a:r>
            <a:endParaRPr lang="pt-BR" sz="1200" dirty="0">
              <a:latin typeface="Montserrat" panose="00000500000000000000" pitchFamily="2" charset="0"/>
              <a:cs typeface="Arial" panose="020B0604020202020204" pitchFamily="34" charset="0"/>
            </a:endParaRPr>
          </a:p>
        </p:txBody>
      </p:sp>
      <p:grpSp>
        <p:nvGrpSpPr>
          <p:cNvPr id="9" name="Group 8">
            <a:extLst>
              <a:ext uri="{FF2B5EF4-FFF2-40B4-BE49-F238E27FC236}">
                <a16:creationId xmlns:a16="http://schemas.microsoft.com/office/drawing/2014/main" id="{70F4DEC8-8F97-4458-6A0B-FFE12BB44F47}"/>
              </a:ext>
            </a:extLst>
          </p:cNvPr>
          <p:cNvGrpSpPr/>
          <p:nvPr/>
        </p:nvGrpSpPr>
        <p:grpSpPr>
          <a:xfrm>
            <a:off x="1" y="10514133"/>
            <a:ext cx="7556500" cy="179269"/>
            <a:chOff x="0" y="0"/>
            <a:chExt cx="3047987" cy="131886"/>
          </a:xfrm>
        </p:grpSpPr>
        <p:sp>
          <p:nvSpPr>
            <p:cNvPr id="10" name="Freeform 9">
              <a:extLst>
                <a:ext uri="{FF2B5EF4-FFF2-40B4-BE49-F238E27FC236}">
                  <a16:creationId xmlns:a16="http://schemas.microsoft.com/office/drawing/2014/main" id="{5C97F407-4AD3-520C-2039-1D026848C0A1}"/>
                </a:ext>
              </a:extLst>
            </p:cNvPr>
            <p:cNvSpPr/>
            <p:nvPr/>
          </p:nvSpPr>
          <p:spPr>
            <a:xfrm>
              <a:off x="0" y="0"/>
              <a:ext cx="3047987" cy="131886"/>
            </a:xfrm>
            <a:custGeom>
              <a:avLst/>
              <a:gdLst/>
              <a:ahLst/>
              <a:cxnLst/>
              <a:rect l="l" t="t" r="r" b="b"/>
              <a:pathLst>
                <a:path w="3047987" h="131886">
                  <a:moveTo>
                    <a:pt x="0" y="0"/>
                  </a:moveTo>
                  <a:lnTo>
                    <a:pt x="3047987" y="0"/>
                  </a:lnTo>
                  <a:lnTo>
                    <a:pt x="3047987" y="131886"/>
                  </a:lnTo>
                  <a:lnTo>
                    <a:pt x="0" y="131886"/>
                  </a:lnTo>
                  <a:close/>
                </a:path>
              </a:pathLst>
            </a:custGeom>
            <a:solidFill>
              <a:srgbClr val="8B8A88"/>
            </a:solidFill>
          </p:spPr>
        </p:sp>
        <p:sp>
          <p:nvSpPr>
            <p:cNvPr id="16" name="TextBox 10">
              <a:extLst>
                <a:ext uri="{FF2B5EF4-FFF2-40B4-BE49-F238E27FC236}">
                  <a16:creationId xmlns:a16="http://schemas.microsoft.com/office/drawing/2014/main" id="{C57EEC45-0EF8-358C-64EE-78FE4DAC5925}"/>
                </a:ext>
              </a:extLst>
            </p:cNvPr>
            <p:cNvSpPr txBox="1"/>
            <p:nvPr/>
          </p:nvSpPr>
          <p:spPr>
            <a:xfrm>
              <a:off x="0" y="-38100"/>
              <a:ext cx="3047987" cy="169986"/>
            </a:xfrm>
            <a:prstGeom prst="rect">
              <a:avLst/>
            </a:prstGeom>
          </p:spPr>
          <p:txBody>
            <a:bodyPr lIns="45156" tIns="45156" rIns="45156" bIns="45156" rtlCol="0" anchor="ctr"/>
            <a:lstStyle/>
            <a:p>
              <a:pPr algn="ctr">
                <a:lnSpc>
                  <a:spcPts val="2140"/>
                </a:lnSpc>
              </a:pPr>
              <a:endParaRPr/>
            </a:p>
          </p:txBody>
        </p:sp>
      </p:grpSp>
    </p:spTree>
    <p:extLst>
      <p:ext uri="{BB962C8B-B14F-4D97-AF65-F5344CB8AC3E}">
        <p14:creationId xmlns:p14="http://schemas.microsoft.com/office/powerpoint/2010/main" val="20011648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reeform 11"/>
          <p:cNvSpPr/>
          <p:nvPr/>
        </p:nvSpPr>
        <p:spPr>
          <a:xfrm>
            <a:off x="141884" y="9722559"/>
            <a:ext cx="2350359" cy="891017"/>
          </a:xfrm>
          <a:custGeom>
            <a:avLst/>
            <a:gdLst/>
            <a:ahLst/>
            <a:cxnLst/>
            <a:rect l="l" t="t" r="r" b="b"/>
            <a:pathLst>
              <a:path w="2350359" h="891017">
                <a:moveTo>
                  <a:pt x="0" y="0"/>
                </a:moveTo>
                <a:lnTo>
                  <a:pt x="2350359" y="0"/>
                </a:lnTo>
                <a:lnTo>
                  <a:pt x="2350359" y="891017"/>
                </a:lnTo>
                <a:lnTo>
                  <a:pt x="0" y="891017"/>
                </a:lnTo>
                <a:lnTo>
                  <a:pt x="0" y="0"/>
                </a:lnTo>
                <a:close/>
              </a:path>
            </a:pathLst>
          </a:custGeom>
          <a:blipFill>
            <a:blip r:embed="rId2"/>
            <a:stretch>
              <a:fillRect/>
            </a:stretch>
          </a:blipFill>
        </p:spPr>
        <p:txBody>
          <a:bodyPr/>
          <a:lstStyle/>
          <a:p>
            <a:endParaRPr lang="pt-BR"/>
          </a:p>
        </p:txBody>
      </p:sp>
      <p:grpSp>
        <p:nvGrpSpPr>
          <p:cNvPr id="13" name="Group 13"/>
          <p:cNvGrpSpPr/>
          <p:nvPr/>
        </p:nvGrpSpPr>
        <p:grpSpPr>
          <a:xfrm>
            <a:off x="460377" y="1072383"/>
            <a:ext cx="467840" cy="233920"/>
            <a:chOff x="0" y="0"/>
            <a:chExt cx="812800" cy="406400"/>
          </a:xfrm>
        </p:grpSpPr>
        <p:sp>
          <p:nvSpPr>
            <p:cNvPr id="14" name="Freeform 14"/>
            <p:cNvSpPr/>
            <p:nvPr/>
          </p:nvSpPr>
          <p:spPr>
            <a:xfrm>
              <a:off x="0" y="0"/>
              <a:ext cx="812800" cy="406400"/>
            </a:xfrm>
            <a:custGeom>
              <a:avLst/>
              <a:gdLst/>
              <a:ahLst/>
              <a:cxnLst/>
              <a:rect l="l" t="t" r="r" b="b"/>
              <a:pathLst>
                <a:path w="812800" h="406400">
                  <a:moveTo>
                    <a:pt x="609600" y="0"/>
                  </a:moveTo>
                  <a:lnTo>
                    <a:pt x="0" y="0"/>
                  </a:lnTo>
                  <a:lnTo>
                    <a:pt x="0" y="406400"/>
                  </a:lnTo>
                  <a:lnTo>
                    <a:pt x="609600" y="406400"/>
                  </a:lnTo>
                  <a:lnTo>
                    <a:pt x="812800" y="203200"/>
                  </a:lnTo>
                  <a:lnTo>
                    <a:pt x="609600" y="0"/>
                  </a:lnTo>
                  <a:close/>
                </a:path>
              </a:pathLst>
            </a:custGeom>
            <a:solidFill>
              <a:srgbClr val="727275"/>
            </a:solidFill>
          </p:spPr>
        </p:sp>
        <p:sp>
          <p:nvSpPr>
            <p:cNvPr id="15" name="TextBox 15"/>
            <p:cNvSpPr txBox="1"/>
            <p:nvPr/>
          </p:nvSpPr>
          <p:spPr>
            <a:xfrm>
              <a:off x="0" y="-28575"/>
              <a:ext cx="698500" cy="434975"/>
            </a:xfrm>
            <a:prstGeom prst="rect">
              <a:avLst/>
            </a:prstGeom>
          </p:spPr>
          <p:txBody>
            <a:bodyPr lIns="50800" tIns="50800" rIns="50800" bIns="50800" rtlCol="0" anchor="ctr"/>
            <a:lstStyle/>
            <a:p>
              <a:pPr algn="ctr">
                <a:lnSpc>
                  <a:spcPts val="1963"/>
                </a:lnSpc>
              </a:pPr>
              <a:endParaRPr/>
            </a:p>
          </p:txBody>
        </p:sp>
      </p:grpSp>
      <p:sp>
        <p:nvSpPr>
          <p:cNvPr id="17" name="Freeform 17"/>
          <p:cNvSpPr/>
          <p:nvPr/>
        </p:nvSpPr>
        <p:spPr>
          <a:xfrm>
            <a:off x="814637" y="8845337"/>
            <a:ext cx="775680" cy="775680"/>
          </a:xfrm>
          <a:custGeom>
            <a:avLst/>
            <a:gdLst/>
            <a:ahLst/>
            <a:cxnLst/>
            <a:rect l="l" t="t" r="r" b="b"/>
            <a:pathLst>
              <a:path w="775680" h="775680">
                <a:moveTo>
                  <a:pt x="0" y="0"/>
                </a:moveTo>
                <a:lnTo>
                  <a:pt x="775680" y="0"/>
                </a:lnTo>
                <a:lnTo>
                  <a:pt x="775680" y="775680"/>
                </a:lnTo>
                <a:lnTo>
                  <a:pt x="0" y="775680"/>
                </a:lnTo>
                <a:lnTo>
                  <a:pt x="0" y="0"/>
                </a:lnTo>
                <a:close/>
              </a:path>
            </a:pathLst>
          </a:custGeom>
          <a:blipFill>
            <a:blip r:embed="rId3"/>
            <a:stretch>
              <a:fillRect/>
            </a:stretch>
          </a:blipFill>
        </p:spPr>
      </p:sp>
      <p:sp>
        <p:nvSpPr>
          <p:cNvPr id="18" name="TextBox 18"/>
          <p:cNvSpPr txBox="1"/>
          <p:nvPr/>
        </p:nvSpPr>
        <p:spPr>
          <a:xfrm>
            <a:off x="1034174" y="1034283"/>
            <a:ext cx="4608974" cy="306702"/>
          </a:xfrm>
          <a:prstGeom prst="rect">
            <a:avLst/>
          </a:prstGeom>
        </p:spPr>
        <p:txBody>
          <a:bodyPr lIns="0" tIns="0" rIns="0" bIns="0" rtlCol="0" anchor="t">
            <a:spAutoFit/>
          </a:bodyPr>
          <a:lstStyle/>
          <a:p>
            <a:pPr>
              <a:lnSpc>
                <a:spcPts val="2520"/>
              </a:lnSpc>
            </a:pPr>
            <a:r>
              <a:rPr lang="en-US" b="1">
                <a:solidFill>
                  <a:srgbClr val="6F6F6F"/>
                </a:solidFill>
                <a:latin typeface="Montserrat" panose="00000500000000000000" pitchFamily="2" charset="0"/>
                <a:ea typeface="Montserrat Bold"/>
                <a:cs typeface="Montserrat Bold"/>
                <a:sym typeface="Montserrat Bold"/>
              </a:rPr>
              <a:t>CONDIÇÕES COMERCIAIS</a:t>
            </a:r>
          </a:p>
        </p:txBody>
      </p:sp>
      <p:sp>
        <p:nvSpPr>
          <p:cNvPr id="19" name="TextBox 19"/>
          <p:cNvSpPr txBox="1"/>
          <p:nvPr/>
        </p:nvSpPr>
        <p:spPr>
          <a:xfrm>
            <a:off x="1590317" y="8901685"/>
            <a:ext cx="4838116" cy="855555"/>
          </a:xfrm>
          <a:prstGeom prst="rect">
            <a:avLst/>
          </a:prstGeom>
        </p:spPr>
        <p:txBody>
          <a:bodyPr lIns="0" tIns="0" rIns="0" bIns="0" rtlCol="0" anchor="t">
            <a:spAutoFit/>
          </a:bodyPr>
          <a:lstStyle/>
          <a:p>
            <a:pPr algn="just">
              <a:lnSpc>
                <a:spcPts val="1679"/>
              </a:lnSpc>
            </a:pPr>
            <a:r>
              <a:rPr lang="en-US" sz="1200">
                <a:solidFill>
                  <a:srgbClr val="000000"/>
                </a:solidFill>
                <a:latin typeface="Montserrat"/>
                <a:ea typeface="Montserrat"/>
                <a:cs typeface="Montserrat"/>
                <a:sym typeface="Montserrat"/>
              </a:rPr>
              <a:t>É parte integrante desta proposta as condições gerais de venda da Ingersoll Rand® que seque no link abaixo:</a:t>
            </a:r>
          </a:p>
          <a:p>
            <a:pPr algn="just">
              <a:lnSpc>
                <a:spcPts val="1679"/>
              </a:lnSpc>
            </a:pPr>
            <a:r>
              <a:rPr lang="en-US" sz="1200">
                <a:solidFill>
                  <a:srgbClr val="000000"/>
                </a:solidFill>
                <a:latin typeface="Montserrat"/>
                <a:ea typeface="Montserrat"/>
                <a:cs typeface="Montserrat"/>
                <a:sym typeface="Montserrat"/>
              </a:rPr>
              <a:t>Clique </a:t>
            </a:r>
            <a:r>
              <a:rPr lang="en-US" sz="1200" u="sng">
                <a:solidFill>
                  <a:srgbClr val="000000"/>
                </a:solidFill>
                <a:latin typeface="Montserrat"/>
                <a:ea typeface="Montserrat"/>
                <a:cs typeface="Montserrat"/>
                <a:sym typeface="Montserrat"/>
                <a:hlinkClick r:id="rId4" tooltip="https://drive.google.com/file/d/1u8ru2W8YvmpBJ7NwRy4gI2Pdve1BwAxh/view?usp=sharing"/>
              </a:rPr>
              <a:t>aqui</a:t>
            </a:r>
            <a:r>
              <a:rPr lang="en-US" sz="1200">
                <a:solidFill>
                  <a:srgbClr val="000000"/>
                </a:solidFill>
                <a:latin typeface="Montserrat"/>
                <a:ea typeface="Montserrat"/>
                <a:cs typeface="Montserrat"/>
                <a:sym typeface="Montserrat"/>
              </a:rPr>
              <a:t> ou aproxime a câmera do seu celular no QR Code</a:t>
            </a:r>
          </a:p>
          <a:p>
            <a:pPr algn="just">
              <a:lnSpc>
                <a:spcPts val="1679"/>
              </a:lnSpc>
            </a:pPr>
            <a:endParaRPr lang="en-US" sz="1200">
              <a:solidFill>
                <a:srgbClr val="000000"/>
              </a:solidFill>
              <a:latin typeface="Montserrat"/>
              <a:ea typeface="Montserrat"/>
              <a:cs typeface="Montserrat"/>
              <a:sym typeface="Montserrat"/>
            </a:endParaRPr>
          </a:p>
        </p:txBody>
      </p:sp>
      <p:graphicFrame>
        <p:nvGraphicFramePr>
          <p:cNvPr id="21" name="Tabela 20">
            <a:extLst>
              <a:ext uri="{FF2B5EF4-FFF2-40B4-BE49-F238E27FC236}">
                <a16:creationId xmlns:a16="http://schemas.microsoft.com/office/drawing/2014/main" id="{A8D18F1B-AAA9-DA55-9BEC-62B65C0AD508}"/>
              </a:ext>
            </a:extLst>
          </p:cNvPr>
          <p:cNvGraphicFramePr>
            <a:graphicFrameLocks noGrp="1"/>
          </p:cNvGraphicFramePr>
          <p:nvPr>
            <p:extLst>
              <p:ext uri="{D42A27DB-BD31-4B8C-83A1-F6EECF244321}">
                <p14:modId xmlns:p14="http://schemas.microsoft.com/office/powerpoint/2010/main" val="2490056234"/>
              </p:ext>
            </p:extLst>
          </p:nvPr>
        </p:nvGraphicFramePr>
        <p:xfrm>
          <a:off x="661402" y="2122099"/>
          <a:ext cx="6184900" cy="977265"/>
        </p:xfrm>
        <a:graphic>
          <a:graphicData uri="http://schemas.openxmlformats.org/drawingml/2006/table">
            <a:tbl>
              <a:tblPr/>
              <a:tblGrid>
                <a:gridCol w="599460">
                  <a:extLst>
                    <a:ext uri="{9D8B030D-6E8A-4147-A177-3AD203B41FA5}">
                      <a16:colId xmlns:a16="http://schemas.microsoft.com/office/drawing/2014/main" val="20000"/>
                    </a:ext>
                  </a:extLst>
                </a:gridCol>
                <a:gridCol w="599460">
                  <a:extLst>
                    <a:ext uri="{9D8B030D-6E8A-4147-A177-3AD203B41FA5}">
                      <a16:colId xmlns:a16="http://schemas.microsoft.com/office/drawing/2014/main" val="20001"/>
                    </a:ext>
                  </a:extLst>
                </a:gridCol>
                <a:gridCol w="1779348">
                  <a:extLst>
                    <a:ext uri="{9D8B030D-6E8A-4147-A177-3AD203B41FA5}">
                      <a16:colId xmlns:a16="http://schemas.microsoft.com/office/drawing/2014/main" val="20002"/>
                    </a:ext>
                  </a:extLst>
                </a:gridCol>
                <a:gridCol w="694612">
                  <a:extLst>
                    <a:ext uri="{9D8B030D-6E8A-4147-A177-3AD203B41FA5}">
                      <a16:colId xmlns:a16="http://schemas.microsoft.com/office/drawing/2014/main" val="20003"/>
                    </a:ext>
                  </a:extLst>
                </a:gridCol>
                <a:gridCol w="1256010">
                  <a:extLst>
                    <a:ext uri="{9D8B030D-6E8A-4147-A177-3AD203B41FA5}">
                      <a16:colId xmlns:a16="http://schemas.microsoft.com/office/drawing/2014/main" val="20004"/>
                    </a:ext>
                  </a:extLst>
                </a:gridCol>
                <a:gridCol w="1256010">
                  <a:extLst>
                    <a:ext uri="{9D8B030D-6E8A-4147-A177-3AD203B41FA5}">
                      <a16:colId xmlns:a16="http://schemas.microsoft.com/office/drawing/2014/main" val="20005"/>
                    </a:ext>
                  </a:extLst>
                </a:gridCol>
              </a:tblGrid>
              <a:tr h="266700">
                <a:tc>
                  <a:txBody>
                    <a:bodyPr/>
                    <a:lstStyle/>
                    <a:p>
                      <a:pPr algn="ctr" fontAlgn="ctr"/>
                      <a:r>
                        <a:rPr lang="pt-BR" sz="1100" b="0" i="0" u="none" strike="noStrike" dirty="0">
                          <a:solidFill>
                            <a:srgbClr val="000000"/>
                          </a:solidFill>
                          <a:effectLst/>
                          <a:latin typeface="Arial" panose="020B0604020202020204" pitchFamily="34" charset="0"/>
                        </a:rPr>
                        <a:t>Item</a:t>
                      </a:r>
                    </a:p>
                  </a:txBody>
                  <a:tcPr marL="9525" marR="9525" marT="952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rgbClr val="E7E6E6"/>
                    </a:solidFill>
                  </a:tcPr>
                </a:tc>
                <a:tc>
                  <a:txBody>
                    <a:bodyPr/>
                    <a:lstStyle/>
                    <a:p>
                      <a:pPr algn="ctr" fontAlgn="ctr"/>
                      <a:r>
                        <a:rPr lang="pt-BR" sz="1100" b="0" i="0" u="none" strike="noStrike">
                          <a:solidFill>
                            <a:srgbClr val="000000"/>
                          </a:solidFill>
                          <a:effectLst/>
                          <a:latin typeface="Arial" panose="020B0604020202020204" pitchFamily="34" charset="0"/>
                        </a:rPr>
                        <a:t>Qtde</a:t>
                      </a:r>
                    </a:p>
                  </a:txBody>
                  <a:tcPr marL="9525" marR="9525" marT="9525" marB="0" anchor="ctr">
                    <a:lnL>
                      <a:noFill/>
                    </a:lnL>
                    <a:lnR>
                      <a:noFill/>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rgbClr val="E7E6E6"/>
                    </a:solidFill>
                  </a:tcPr>
                </a:tc>
                <a:tc gridSpan="2">
                  <a:txBody>
                    <a:bodyPr/>
                    <a:lstStyle/>
                    <a:p>
                      <a:pPr algn="l" fontAlgn="ctr"/>
                      <a:r>
                        <a:rPr lang="pt-BR" sz="1100" b="0" i="0" u="none" strike="noStrike">
                          <a:solidFill>
                            <a:srgbClr val="000000"/>
                          </a:solidFill>
                          <a:effectLst/>
                          <a:latin typeface="Arial" panose="020B0604020202020204" pitchFamily="34" charset="0"/>
                        </a:rPr>
                        <a:t>Descrição</a:t>
                      </a:r>
                    </a:p>
                  </a:txBody>
                  <a:tcPr marL="9525" marR="9525" marT="9525" marB="0" anchor="ctr">
                    <a:lnL>
                      <a:noFill/>
                    </a:lnL>
                    <a:lnR>
                      <a:noFill/>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rgbClr val="E7E6E6"/>
                    </a:solidFill>
                  </a:tcPr>
                </a:tc>
                <a:tc hMerge="1">
                  <a:txBody>
                    <a:bodyPr/>
                    <a:lstStyle/>
                    <a:p>
                      <a:endParaRPr lang="pt-BR"/>
                    </a:p>
                  </a:txBody>
                  <a:tcPr/>
                </a:tc>
                <a:tc>
                  <a:txBody>
                    <a:bodyPr/>
                    <a:lstStyle/>
                    <a:p>
                      <a:pPr algn="ctr" fontAlgn="ctr"/>
                      <a:r>
                        <a:rPr lang="pt-BR" sz="1100" b="0" i="0" u="none" strike="noStrike">
                          <a:solidFill>
                            <a:srgbClr val="000000"/>
                          </a:solidFill>
                          <a:effectLst/>
                          <a:latin typeface="Arial" panose="020B0604020202020204" pitchFamily="34" charset="0"/>
                        </a:rPr>
                        <a:t>Valor Unit. (R$)</a:t>
                      </a:r>
                    </a:p>
                  </a:txBody>
                  <a:tcPr marL="9525" marR="9525" marT="9525" marB="0" anchor="ctr">
                    <a:lnL>
                      <a:noFill/>
                    </a:lnL>
                    <a:lnR>
                      <a:noFill/>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rgbClr val="E7E6E6"/>
                    </a:solidFill>
                  </a:tcPr>
                </a:tc>
                <a:tc>
                  <a:txBody>
                    <a:bodyPr/>
                    <a:lstStyle/>
                    <a:p>
                      <a:pPr algn="ctr" fontAlgn="ctr"/>
                      <a:r>
                        <a:rPr lang="pt-BR" sz="1100" b="0" i="0" u="none" strike="noStrike">
                          <a:solidFill>
                            <a:srgbClr val="000000"/>
                          </a:solidFill>
                          <a:effectLst/>
                          <a:latin typeface="Arial" panose="020B0604020202020204" pitchFamily="34" charset="0"/>
                        </a:rPr>
                        <a:t>Valor Total (R$)</a:t>
                      </a:r>
                    </a:p>
                  </a:txBody>
                  <a:tcPr marL="9525" marR="9525" marT="952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rgbClr val="E7E6E6"/>
                    </a:solidFill>
                  </a:tcPr>
                </a:tc>
                <a:extLst>
                  <a:ext uri="{0D108BD9-81ED-4DB2-BD59-A6C34878D82A}">
                    <a16:rowId xmlns:a16="http://schemas.microsoft.com/office/drawing/2014/main" val="10000"/>
                  </a:ext>
                </a:extLst>
              </a:tr>
              <a:tr h="40481">
                <a:tc>
                  <a:txBody>
                    <a:bodyPr/>
                    <a:lstStyle/>
                    <a:p>
                      <a:pPr algn="ctr" fontAlgn="ctr"/>
                      <a:r>
                        <a:rPr lang="pt-BR" sz="1100" b="0" i="0" u="none" strike="noStrike" dirty="0">
                          <a:solidFill>
                            <a:srgbClr val="000000"/>
                          </a:solidFill>
                          <a:effectLst/>
                          <a:latin typeface="Arial" panose="020B0604020202020204" pitchFamily="34" charset="0"/>
                        </a:rPr>
                        <a:t>01</a:t>
                      </a:r>
                    </a:p>
                  </a:txBody>
                  <a:tcPr marL="9525" marR="9525" marT="9525" marB="0" anchor="ctr">
                    <a:lnL w="6350" cap="flat" cmpd="sng" algn="ctr">
                      <a:solidFill>
                        <a:srgbClr val="000000"/>
                      </a:solidFill>
                      <a:prstDash val="solid"/>
                      <a:round/>
                      <a:headEnd type="none" w="med" len="med"/>
                      <a:tailEnd type="none" w="med" len="med"/>
                    </a:lnL>
                    <a:lnR>
                      <a:noFill/>
                    </a:lnR>
                    <a:lnT w="25400" cap="flat" cmpd="dbl"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pt-BR" sz="1100" b="0" i="0" u="none" strike="noStrike" dirty="0">
                          <a:solidFill>
                            <a:srgbClr val="000000"/>
                          </a:solidFill>
                          <a:effectLst/>
                          <a:latin typeface="Arial" panose="020B0604020202020204" pitchFamily="34" charset="0"/>
                        </a:rPr>
                        <a:t>01</a:t>
                      </a:r>
                    </a:p>
                  </a:txBody>
                  <a:tcPr marL="9525" marR="9525" marT="9525" marB="0" anchor="ctr">
                    <a:lnL>
                      <a:noFill/>
                    </a:lnL>
                    <a:lnR>
                      <a:noFill/>
                    </a:lnR>
                    <a:lnT w="25400" cap="flat" cmpd="dbl"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
                  <a:txBody>
                    <a:bodyPr/>
                    <a:lstStyle/>
                    <a:p>
                      <a:pPr algn="l" fontAlgn="ctr"/>
                      <a:endParaRPr lang="pt-BR" sz="1100" b="0" i="0" u="none" strike="noStrike" dirty="0">
                        <a:solidFill>
                          <a:srgbClr val="000000"/>
                        </a:solidFill>
                        <a:effectLst/>
                        <a:latin typeface="Arial" panose="020B0604020202020204" pitchFamily="34" charset="0"/>
                      </a:endParaRPr>
                    </a:p>
                  </a:txBody>
                  <a:tcPr marL="9525" marR="9525" marT="9525" marB="0" anchor="ctr">
                    <a:lnL>
                      <a:noFill/>
                    </a:lnL>
                    <a:lnR>
                      <a:noFill/>
                    </a:lnR>
                    <a:lnT w="25400" cap="flat" cmpd="dbl"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pt-BR"/>
                    </a:p>
                  </a:txBody>
                  <a:tcPr/>
                </a:tc>
                <a:tc>
                  <a:txBody>
                    <a:bodyPr/>
                    <a:lstStyle/>
                    <a:p>
                      <a:pPr algn="ctr" fontAlgn="ctr"/>
                      <a:endParaRPr lang="pt-BR" sz="1100" b="0" i="0" u="none" strike="noStrike" dirty="0">
                        <a:solidFill>
                          <a:srgbClr val="000000"/>
                        </a:solidFill>
                        <a:effectLst/>
                        <a:latin typeface="Arial" panose="020B0604020202020204" pitchFamily="34" charset="0"/>
                      </a:endParaRPr>
                    </a:p>
                  </a:txBody>
                  <a:tcPr marL="9525" marR="9525" marT="9525" marB="0" anchor="ctr">
                    <a:lnL>
                      <a:noFill/>
                    </a:lnL>
                    <a:lnR>
                      <a:noFill/>
                    </a:lnR>
                    <a:lnT w="25400" cap="flat" cmpd="dbl"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pt-BR" sz="1100" b="0" i="0" u="none" strike="noStrike" dirty="0">
                          <a:solidFill>
                            <a:srgbClr val="000000"/>
                          </a:solidFill>
                          <a:effectLst/>
                          <a:latin typeface="Arial" panose="020B0604020202020204" pitchFamily="34" charset="0"/>
                        </a:rPr>
                        <a:t> </a:t>
                      </a:r>
                    </a:p>
                  </a:txBody>
                  <a:tcPr marL="9525" marR="9525" marT="9525" marB="0" anchor="ctr">
                    <a:lnL>
                      <a:noFill/>
                    </a:lnL>
                    <a:lnR w="635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266700">
                <a:tc>
                  <a:txBody>
                    <a:bodyPr/>
                    <a:lstStyle/>
                    <a:p>
                      <a:pPr algn="ctr" fontAlgn="ctr"/>
                      <a:r>
                        <a:rPr lang="pt-BR" sz="1100" b="0" i="0" u="none" strike="noStrike">
                          <a:solidFill>
                            <a:srgbClr val="000000"/>
                          </a:solidFill>
                          <a:effectLst/>
                          <a:latin typeface="Arial" panose="020B0604020202020204" pitchFamily="34" charset="0"/>
                        </a:rPr>
                        <a:t> </a:t>
                      </a:r>
                    </a:p>
                  </a:txBody>
                  <a:tcPr marL="9525" marR="9525" marT="952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pt-BR" sz="1100" b="0" i="0" u="none" strike="noStrike">
                          <a:solidFill>
                            <a:srgbClr val="000000"/>
                          </a:solidFill>
                          <a:effectLst/>
                          <a:latin typeface="Arial" panose="020B0604020202020204" pitchFamily="34" charset="0"/>
                        </a:rPr>
                        <a:t> </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
                  <a:txBody>
                    <a:bodyPr/>
                    <a:lstStyle/>
                    <a:p>
                      <a:pPr algn="l" fontAlgn="ctr"/>
                      <a:r>
                        <a:rPr lang="pt-BR" sz="1100" b="0" i="0" u="none" strike="noStrike">
                          <a:solidFill>
                            <a:srgbClr val="000000"/>
                          </a:solidFill>
                          <a:effectLst/>
                          <a:latin typeface="Arial" panose="020B0604020202020204" pitchFamily="34" charset="0"/>
                        </a:rPr>
                        <a:t> </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pt-BR"/>
                    </a:p>
                  </a:txBody>
                  <a:tcPr/>
                </a:tc>
                <a:tc>
                  <a:txBody>
                    <a:bodyPr/>
                    <a:lstStyle/>
                    <a:p>
                      <a:pPr algn="ctr" fontAlgn="ctr"/>
                      <a:r>
                        <a:rPr lang="pt-BR" sz="1100" b="0" i="0" u="none" strike="noStrike">
                          <a:solidFill>
                            <a:srgbClr val="000000"/>
                          </a:solidFill>
                          <a:effectLst/>
                          <a:latin typeface="Arial" panose="020B0604020202020204" pitchFamily="34" charset="0"/>
                        </a:rPr>
                        <a:t> </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pt-BR" sz="1100" b="0" i="0" u="none" strike="noStrike">
                          <a:solidFill>
                            <a:srgbClr val="000000"/>
                          </a:solidFill>
                          <a:effectLst/>
                          <a:latin typeface="Arial" panose="020B0604020202020204" pitchFamily="34" charset="0"/>
                        </a:rPr>
                        <a:t> </a:t>
                      </a:r>
                    </a:p>
                  </a:txBody>
                  <a:tcPr marL="9525" marR="9525" marT="952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266700">
                <a:tc>
                  <a:txBody>
                    <a:bodyPr/>
                    <a:lstStyle/>
                    <a:p>
                      <a:pPr algn="ctr" fontAlgn="ctr"/>
                      <a:endParaRPr lang="pt-BR" sz="1100" b="0" i="0" u="none" strike="noStrike">
                        <a:solidFill>
                          <a:srgbClr val="000000"/>
                        </a:solidFill>
                        <a:effectLst/>
                        <a:latin typeface="Arial" panose="020B0604020202020204" pitchFamily="34" charset="0"/>
                      </a:endParaRPr>
                    </a:p>
                  </a:txBody>
                  <a:tcPr marL="9525" marR="9525" marT="952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pt-BR" sz="1100" b="0" i="0" u="none" strike="noStrike">
                        <a:solidFill>
                          <a:srgbClr val="000000"/>
                        </a:solidFill>
                        <a:effectLst/>
                        <a:latin typeface="Arial" panose="020B0604020202020204" pitchFamily="34" charset="0"/>
                      </a:endParaRPr>
                    </a:p>
                  </a:txBody>
                  <a:tcPr marL="9525" marR="9525" marT="952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pt-BR" sz="1100" b="0" i="0" u="none" strike="noStrike">
                        <a:solidFill>
                          <a:srgbClr val="000000"/>
                        </a:solidFill>
                        <a:effectLst/>
                        <a:latin typeface="Arial" panose="020B0604020202020204" pitchFamily="34" charset="0"/>
                      </a:endParaRPr>
                    </a:p>
                  </a:txBody>
                  <a:tcPr marL="9525" marR="9525" marT="952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ctr" fontAlgn="ctr"/>
                      <a:r>
                        <a:rPr lang="pt-BR" sz="1100" b="0" i="0" u="none" strike="noStrike">
                          <a:solidFill>
                            <a:srgbClr val="000000"/>
                          </a:solidFill>
                          <a:effectLst/>
                          <a:latin typeface="Arial" panose="020B0604020202020204" pitchFamily="34" charset="0"/>
                        </a:rPr>
                        <a:t>TOTAL</a:t>
                      </a:r>
                    </a:p>
                  </a:txBody>
                  <a:tcPr marL="9525" marR="9525" marT="952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rgbClr val="E7E6E6"/>
                    </a:solidFill>
                  </a:tcPr>
                </a:tc>
                <a:tc gridSpan="2">
                  <a:txBody>
                    <a:bodyPr/>
                    <a:lstStyle/>
                    <a:p>
                      <a:pPr algn="ctr" fontAlgn="ctr"/>
                      <a:r>
                        <a:rPr lang="pt-BR" sz="1100" b="0" i="0" u="none" strike="noStrike" dirty="0">
                          <a:solidFill>
                            <a:srgbClr val="000000"/>
                          </a:solidFill>
                          <a:effectLst/>
                          <a:latin typeface="Arial" panose="020B0604020202020204" pitchFamily="34" charset="0"/>
                        </a:rPr>
                        <a:t> </a:t>
                      </a:r>
                    </a:p>
                  </a:txBody>
                  <a:tcPr marL="9525" marR="9525" marT="952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rgbClr val="E7E6E6"/>
                    </a:solidFill>
                  </a:tcPr>
                </a:tc>
                <a:tc hMerge="1">
                  <a:txBody>
                    <a:bodyPr/>
                    <a:lstStyle/>
                    <a:p>
                      <a:endParaRPr lang="pt-BR"/>
                    </a:p>
                  </a:txBody>
                  <a:tcPr/>
                </a:tc>
                <a:extLst>
                  <a:ext uri="{0D108BD9-81ED-4DB2-BD59-A6C34878D82A}">
                    <a16:rowId xmlns:a16="http://schemas.microsoft.com/office/drawing/2014/main" val="10003"/>
                  </a:ext>
                </a:extLst>
              </a:tr>
            </a:tbl>
          </a:graphicData>
        </a:graphic>
      </p:graphicFrame>
      <p:graphicFrame>
        <p:nvGraphicFramePr>
          <p:cNvPr id="22" name="Tabela 21">
            <a:extLst>
              <a:ext uri="{FF2B5EF4-FFF2-40B4-BE49-F238E27FC236}">
                <a16:creationId xmlns:a16="http://schemas.microsoft.com/office/drawing/2014/main" id="{3D754F16-5CEE-5B8D-50A4-5AD2029D2D21}"/>
              </a:ext>
            </a:extLst>
          </p:cNvPr>
          <p:cNvGraphicFramePr>
            <a:graphicFrameLocks noGrp="1"/>
          </p:cNvGraphicFramePr>
          <p:nvPr>
            <p:extLst>
              <p:ext uri="{D42A27DB-BD31-4B8C-83A1-F6EECF244321}">
                <p14:modId xmlns:p14="http://schemas.microsoft.com/office/powerpoint/2010/main" val="3571837979"/>
              </p:ext>
            </p:extLst>
          </p:nvPr>
        </p:nvGraphicFramePr>
        <p:xfrm>
          <a:off x="814637" y="3971111"/>
          <a:ext cx="6172201" cy="2209800"/>
        </p:xfrm>
        <a:graphic>
          <a:graphicData uri="http://schemas.openxmlformats.org/drawingml/2006/table">
            <a:tbl>
              <a:tblPr/>
              <a:tblGrid>
                <a:gridCol w="1730761">
                  <a:extLst>
                    <a:ext uri="{9D8B030D-6E8A-4147-A177-3AD203B41FA5}">
                      <a16:colId xmlns:a16="http://schemas.microsoft.com/office/drawing/2014/main" val="20000"/>
                    </a:ext>
                  </a:extLst>
                </a:gridCol>
                <a:gridCol w="1527143">
                  <a:extLst>
                    <a:ext uri="{9D8B030D-6E8A-4147-A177-3AD203B41FA5}">
                      <a16:colId xmlns:a16="http://schemas.microsoft.com/office/drawing/2014/main" val="20001"/>
                    </a:ext>
                  </a:extLst>
                </a:gridCol>
                <a:gridCol w="1361702">
                  <a:extLst>
                    <a:ext uri="{9D8B030D-6E8A-4147-A177-3AD203B41FA5}">
                      <a16:colId xmlns:a16="http://schemas.microsoft.com/office/drawing/2014/main" val="20002"/>
                    </a:ext>
                  </a:extLst>
                </a:gridCol>
                <a:gridCol w="1552595">
                  <a:extLst>
                    <a:ext uri="{9D8B030D-6E8A-4147-A177-3AD203B41FA5}">
                      <a16:colId xmlns:a16="http://schemas.microsoft.com/office/drawing/2014/main" val="20003"/>
                    </a:ext>
                  </a:extLst>
                </a:gridCol>
              </a:tblGrid>
              <a:tr h="266700">
                <a:tc>
                  <a:txBody>
                    <a:bodyPr/>
                    <a:lstStyle/>
                    <a:p>
                      <a:pPr algn="ctr" fontAlgn="ctr"/>
                      <a:r>
                        <a:rPr lang="pt-BR" sz="1100" b="0" i="0" u="none" strike="noStrike" dirty="0">
                          <a:solidFill>
                            <a:srgbClr val="000000"/>
                          </a:solidFill>
                          <a:effectLst/>
                          <a:latin typeface="Arial" panose="020B0604020202020204" pitchFamily="34" charset="0"/>
                        </a:rPr>
                        <a:t>Condições de pagamento</a:t>
                      </a:r>
                    </a:p>
                  </a:txBody>
                  <a:tcPr marL="9525" marR="9525" marT="952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rgbClr val="E7E6E6"/>
                    </a:solidFill>
                  </a:tcPr>
                </a:tc>
                <a:tc>
                  <a:txBody>
                    <a:bodyPr/>
                    <a:lstStyle/>
                    <a:p>
                      <a:pPr algn="ctr" fontAlgn="ctr"/>
                      <a:r>
                        <a:rPr lang="pt-BR" sz="1100" b="0" i="0" u="none" strike="noStrike">
                          <a:solidFill>
                            <a:srgbClr val="000000"/>
                          </a:solidFill>
                          <a:effectLst/>
                          <a:latin typeface="Arial" panose="020B0604020202020204" pitchFamily="34" charset="0"/>
                        </a:rPr>
                        <a:t>Previsão de entrega</a:t>
                      </a:r>
                    </a:p>
                  </a:txBody>
                  <a:tcPr marL="9525" marR="9525" marT="9525" marB="0" anchor="ctr">
                    <a:lnL>
                      <a:noFill/>
                    </a:lnL>
                    <a:lnR>
                      <a:noFill/>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rgbClr val="E7E6E6"/>
                    </a:solidFill>
                  </a:tcPr>
                </a:tc>
                <a:tc>
                  <a:txBody>
                    <a:bodyPr/>
                    <a:lstStyle/>
                    <a:p>
                      <a:pPr algn="ctr" fontAlgn="ctr"/>
                      <a:r>
                        <a:rPr lang="pt-BR" sz="1100" b="0" i="0" u="none" strike="noStrike">
                          <a:solidFill>
                            <a:srgbClr val="000000"/>
                          </a:solidFill>
                          <a:effectLst/>
                          <a:latin typeface="Arial" panose="020B0604020202020204" pitchFamily="34" charset="0"/>
                        </a:rPr>
                        <a:t>Frete</a:t>
                      </a:r>
                    </a:p>
                  </a:txBody>
                  <a:tcPr marL="9525" marR="9525" marT="9525" marB="0" anchor="ctr">
                    <a:lnL>
                      <a:noFill/>
                    </a:lnL>
                    <a:lnR>
                      <a:noFill/>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rgbClr val="E7E6E6"/>
                    </a:solidFill>
                  </a:tcPr>
                </a:tc>
                <a:tc>
                  <a:txBody>
                    <a:bodyPr/>
                    <a:lstStyle/>
                    <a:p>
                      <a:pPr algn="ctr" fontAlgn="ctr"/>
                      <a:r>
                        <a:rPr lang="pt-BR" sz="1100" b="0" i="0" u="none" strike="noStrike">
                          <a:solidFill>
                            <a:srgbClr val="000000"/>
                          </a:solidFill>
                          <a:effectLst/>
                          <a:latin typeface="Arial" panose="020B0604020202020204" pitchFamily="34" charset="0"/>
                        </a:rPr>
                        <a:t>Validade da Proposta</a:t>
                      </a:r>
                    </a:p>
                  </a:txBody>
                  <a:tcPr marL="9525" marR="9525" marT="952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rgbClr val="E7E6E6"/>
                    </a:solidFill>
                  </a:tcPr>
                </a:tc>
                <a:extLst>
                  <a:ext uri="{0D108BD9-81ED-4DB2-BD59-A6C34878D82A}">
                    <a16:rowId xmlns:a16="http://schemas.microsoft.com/office/drawing/2014/main" val="10000"/>
                  </a:ext>
                </a:extLst>
              </a:tr>
              <a:tr h="647700">
                <a:tc>
                  <a:txBody>
                    <a:bodyPr/>
                    <a:lstStyle/>
                    <a:p>
                      <a:pPr algn="ctr" fontAlgn="ctr"/>
                      <a:r>
                        <a:rPr lang="pt-BR" sz="1100" b="0" i="0" u="none" strike="noStrike" dirty="0">
                          <a:solidFill>
                            <a:srgbClr val="000000"/>
                          </a:solidFill>
                          <a:effectLst/>
                          <a:latin typeface="Arial" panose="020B0604020202020204" pitchFamily="34" charset="0"/>
                        </a:rPr>
                        <a:t>a combinar</a:t>
                      </a:r>
                    </a:p>
                  </a:txBody>
                  <a:tcPr marL="9525" marR="9525" marT="9525" marB="0" anchor="ctr">
                    <a:lnL w="6350" cap="flat" cmpd="sng" algn="ctr">
                      <a:solidFill>
                        <a:srgbClr val="000000"/>
                      </a:solidFill>
                      <a:prstDash val="solid"/>
                      <a:round/>
                      <a:headEnd type="none" w="med" len="med"/>
                      <a:tailEnd type="none" w="med" len="med"/>
                    </a:lnL>
                    <a:lnR>
                      <a:noFill/>
                    </a:lnR>
                    <a:lnT w="25400" cap="flat" cmpd="dbl"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pt-BR" sz="1100" b="0" i="0" u="none" strike="noStrike">
                          <a:solidFill>
                            <a:srgbClr val="000000"/>
                          </a:solidFill>
                          <a:effectLst/>
                          <a:latin typeface="Arial" panose="020B0604020202020204" pitchFamily="34" charset="0"/>
                        </a:rPr>
                        <a:t>45/60 dias</a:t>
                      </a:r>
                    </a:p>
                  </a:txBody>
                  <a:tcPr marL="9525" marR="9525" marT="9525" marB="0" anchor="ctr">
                    <a:lnL>
                      <a:noFill/>
                    </a:lnL>
                    <a:lnR>
                      <a:noFill/>
                    </a:lnR>
                    <a:lnT w="25400" cap="flat" cmpd="dbl"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pt-BR" sz="1100" b="0" i="0" u="none" strike="noStrike" dirty="0">
                          <a:solidFill>
                            <a:srgbClr val="000000"/>
                          </a:solidFill>
                          <a:effectLst/>
                          <a:latin typeface="Arial" panose="020B0604020202020204" pitchFamily="34" charset="0"/>
                        </a:rPr>
                        <a:t>FOB</a:t>
                      </a:r>
                    </a:p>
                    <a:p>
                      <a:pPr algn="ctr" fontAlgn="ctr"/>
                      <a:r>
                        <a:rPr lang="pt-BR" sz="1100" b="0" i="0" u="none" strike="noStrike" dirty="0">
                          <a:solidFill>
                            <a:srgbClr val="000000"/>
                          </a:solidFill>
                          <a:effectLst/>
                          <a:latin typeface="Arial" panose="020B0604020202020204" pitchFamily="34" charset="0"/>
                        </a:rPr>
                        <a:t>Curitiba/PR</a:t>
                      </a:r>
                    </a:p>
                  </a:txBody>
                  <a:tcPr marL="9525" marR="9525" marT="9525" marB="0" anchor="ctr">
                    <a:lnL>
                      <a:noFill/>
                    </a:lnL>
                    <a:lnR>
                      <a:noFill/>
                    </a:lnR>
                    <a:lnT w="25400" cap="flat" cmpd="dbl"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pt-BR" sz="1100" b="0" i="0" u="none" strike="noStrike">
                          <a:solidFill>
                            <a:srgbClr val="000000"/>
                          </a:solidFill>
                          <a:effectLst/>
                          <a:latin typeface="Arial" panose="020B0604020202020204" pitchFamily="34" charset="0"/>
                        </a:rPr>
                        <a:t>30 dias</a:t>
                      </a:r>
                    </a:p>
                  </a:txBody>
                  <a:tcPr marL="9525" marR="9525" marT="9525" marB="0" anchor="ctr">
                    <a:lnL>
                      <a:noFill/>
                    </a:lnL>
                    <a:lnR w="635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266700">
                <a:tc gridSpan="4">
                  <a:txBody>
                    <a:bodyPr/>
                    <a:lstStyle/>
                    <a:p>
                      <a:pPr algn="ctr" fontAlgn="ctr"/>
                      <a:r>
                        <a:rPr lang="pt-BR" sz="1100" b="0" i="0" u="none" strike="noStrike" dirty="0">
                          <a:solidFill>
                            <a:srgbClr val="000000"/>
                          </a:solidFill>
                          <a:effectLst/>
                          <a:latin typeface="Arial" panose="020B0604020202020204" pitchFamily="34" charset="0"/>
                        </a:rPr>
                        <a:t>Faturamento</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rgbClr val="E7E6E6"/>
                    </a:solidFill>
                  </a:tcPr>
                </a:tc>
                <a:tc hMerge="1">
                  <a:txBody>
                    <a:bodyPr/>
                    <a:lstStyle/>
                    <a:p>
                      <a:endParaRPr lang="pt-BR"/>
                    </a:p>
                  </a:txBody>
                  <a:tcPr/>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10002"/>
                  </a:ext>
                </a:extLst>
              </a:tr>
              <a:tr h="1028700">
                <a:tc gridSpan="4">
                  <a:txBody>
                    <a:bodyPr/>
                    <a:lstStyle/>
                    <a:p>
                      <a:pPr algn="l" fontAlgn="ctr"/>
                      <a:r>
                        <a:rPr lang="pt-BR" sz="1100" b="0" i="0" u="none" strike="noStrike" dirty="0">
                          <a:solidFill>
                            <a:srgbClr val="000000"/>
                          </a:solidFill>
                          <a:effectLst/>
                          <a:latin typeface="Arial" panose="020B0604020202020204" pitchFamily="34" charset="0"/>
                        </a:rPr>
                        <a:t>Caso sejamos contemplados com o seu pedido de compra, este deverá ser emitido para:</a:t>
                      </a:r>
                      <a:br>
                        <a:rPr lang="pt-BR" sz="1100" b="0" i="0" u="none" strike="noStrike" dirty="0">
                          <a:solidFill>
                            <a:srgbClr val="000000"/>
                          </a:solidFill>
                          <a:effectLst/>
                          <a:latin typeface="Arial" panose="020B0604020202020204" pitchFamily="34" charset="0"/>
                        </a:rPr>
                      </a:br>
                      <a:r>
                        <a:rPr lang="pt-BR" sz="1100" b="1" i="0" u="none" strike="noStrike" dirty="0">
                          <a:solidFill>
                            <a:srgbClr val="000000"/>
                          </a:solidFill>
                          <a:effectLst/>
                          <a:latin typeface="Arial" panose="020B0604020202020204" pitchFamily="34" charset="0"/>
                        </a:rPr>
                        <a:t>INGERSOLL RAND COM E SERVIÇOS DE MAQUINAS E EQUIP INDUSTRIAIS LTDA</a:t>
                      </a:r>
                      <a:br>
                        <a:rPr lang="pt-BR" sz="1100" b="0" i="0" u="none" strike="noStrike" dirty="0">
                          <a:solidFill>
                            <a:srgbClr val="000000"/>
                          </a:solidFill>
                          <a:effectLst/>
                          <a:latin typeface="Arial" panose="020B0604020202020204" pitchFamily="34" charset="0"/>
                        </a:rPr>
                      </a:br>
                      <a:r>
                        <a:rPr lang="pt-BR" sz="1100" b="0" i="0" u="none" strike="noStrike" dirty="0">
                          <a:solidFill>
                            <a:srgbClr val="000000"/>
                          </a:solidFill>
                          <a:effectLst/>
                          <a:latin typeface="Arial" panose="020B0604020202020204" pitchFamily="34" charset="0"/>
                        </a:rPr>
                        <a:t>CNPJ: 34.971.870/0003-91 | Insc. Estadual: 9083568299</a:t>
                      </a:r>
                      <a:br>
                        <a:rPr lang="pt-BR" sz="1100" b="0" i="0" u="none" strike="noStrike" dirty="0">
                          <a:solidFill>
                            <a:srgbClr val="000000"/>
                          </a:solidFill>
                          <a:effectLst/>
                          <a:latin typeface="Arial" panose="020B0604020202020204" pitchFamily="34" charset="0"/>
                        </a:rPr>
                      </a:br>
                      <a:r>
                        <a:rPr lang="pt-BR" sz="1100" b="0" i="0" u="none" strike="noStrike" dirty="0">
                          <a:solidFill>
                            <a:srgbClr val="000000"/>
                          </a:solidFill>
                          <a:effectLst/>
                          <a:latin typeface="Arial" panose="020B0604020202020204" pitchFamily="34" charset="0"/>
                        </a:rPr>
                        <a:t>Rua Cyro Correia Pereira, 400 – Cidade Industrial | CEP: 81.460-050</a:t>
                      </a:r>
                      <a:br>
                        <a:rPr lang="pt-BR" sz="1100" b="0" i="0" u="none" strike="noStrike" dirty="0">
                          <a:solidFill>
                            <a:srgbClr val="000000"/>
                          </a:solidFill>
                          <a:effectLst/>
                          <a:latin typeface="Arial" panose="020B0604020202020204" pitchFamily="34" charset="0"/>
                        </a:rPr>
                      </a:br>
                      <a:r>
                        <a:rPr lang="pt-BR" sz="1100" b="0" i="0" u="none" strike="noStrike" dirty="0">
                          <a:solidFill>
                            <a:srgbClr val="000000"/>
                          </a:solidFill>
                          <a:effectLst/>
                          <a:latin typeface="Arial" panose="020B0604020202020204" pitchFamily="34" charset="0"/>
                        </a:rPr>
                        <a:t>Curitiba – PR</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tcPr>
                </a:tc>
                <a:tc hMerge="1">
                  <a:txBody>
                    <a:bodyPr/>
                    <a:lstStyle/>
                    <a:p>
                      <a:endParaRPr lang="pt-BR"/>
                    </a:p>
                  </a:txBody>
                  <a:tcPr/>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10003"/>
                  </a:ext>
                </a:extLst>
              </a:tr>
            </a:tbl>
          </a:graphicData>
        </a:graphic>
      </p:graphicFrame>
      <p:pic>
        <p:nvPicPr>
          <p:cNvPr id="7" name="Imagem 6">
            <a:extLst>
              <a:ext uri="{FF2B5EF4-FFF2-40B4-BE49-F238E27FC236}">
                <a16:creationId xmlns:a16="http://schemas.microsoft.com/office/drawing/2014/main" id="{3EC5EECF-0F62-4FB5-D499-FE3386399EC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2614" y="-2216"/>
            <a:ext cx="7464673" cy="859247"/>
          </a:xfrm>
          <a:prstGeom prst="rect">
            <a:avLst/>
          </a:prstGeom>
        </p:spPr>
      </p:pic>
      <p:grpSp>
        <p:nvGrpSpPr>
          <p:cNvPr id="8" name="Group 8">
            <a:extLst>
              <a:ext uri="{FF2B5EF4-FFF2-40B4-BE49-F238E27FC236}">
                <a16:creationId xmlns:a16="http://schemas.microsoft.com/office/drawing/2014/main" id="{BB60ECC3-991A-D85A-C48C-0B39F28809C7}"/>
              </a:ext>
            </a:extLst>
          </p:cNvPr>
          <p:cNvGrpSpPr/>
          <p:nvPr/>
        </p:nvGrpSpPr>
        <p:grpSpPr>
          <a:xfrm>
            <a:off x="1" y="10514133"/>
            <a:ext cx="7556500" cy="179269"/>
            <a:chOff x="0" y="0"/>
            <a:chExt cx="3047987" cy="131886"/>
          </a:xfrm>
        </p:grpSpPr>
        <p:sp>
          <p:nvSpPr>
            <p:cNvPr id="9" name="Freeform 9">
              <a:extLst>
                <a:ext uri="{FF2B5EF4-FFF2-40B4-BE49-F238E27FC236}">
                  <a16:creationId xmlns:a16="http://schemas.microsoft.com/office/drawing/2014/main" id="{E96C3A26-0793-5D10-E147-E3DC68EC6485}"/>
                </a:ext>
              </a:extLst>
            </p:cNvPr>
            <p:cNvSpPr/>
            <p:nvPr/>
          </p:nvSpPr>
          <p:spPr>
            <a:xfrm>
              <a:off x="0" y="0"/>
              <a:ext cx="3047987" cy="131886"/>
            </a:xfrm>
            <a:custGeom>
              <a:avLst/>
              <a:gdLst/>
              <a:ahLst/>
              <a:cxnLst/>
              <a:rect l="l" t="t" r="r" b="b"/>
              <a:pathLst>
                <a:path w="3047987" h="131886">
                  <a:moveTo>
                    <a:pt x="0" y="0"/>
                  </a:moveTo>
                  <a:lnTo>
                    <a:pt x="3047987" y="0"/>
                  </a:lnTo>
                  <a:lnTo>
                    <a:pt x="3047987" y="131886"/>
                  </a:lnTo>
                  <a:lnTo>
                    <a:pt x="0" y="131886"/>
                  </a:lnTo>
                  <a:close/>
                </a:path>
              </a:pathLst>
            </a:custGeom>
            <a:solidFill>
              <a:srgbClr val="8B8A88"/>
            </a:solidFill>
          </p:spPr>
        </p:sp>
        <p:sp>
          <p:nvSpPr>
            <p:cNvPr id="10" name="TextBox 10">
              <a:extLst>
                <a:ext uri="{FF2B5EF4-FFF2-40B4-BE49-F238E27FC236}">
                  <a16:creationId xmlns:a16="http://schemas.microsoft.com/office/drawing/2014/main" id="{8965E1D2-F508-DEFD-3CE8-E00F95E42AC2}"/>
                </a:ext>
              </a:extLst>
            </p:cNvPr>
            <p:cNvSpPr txBox="1"/>
            <p:nvPr/>
          </p:nvSpPr>
          <p:spPr>
            <a:xfrm>
              <a:off x="0" y="-38100"/>
              <a:ext cx="3047987" cy="169986"/>
            </a:xfrm>
            <a:prstGeom prst="rect">
              <a:avLst/>
            </a:prstGeom>
          </p:spPr>
          <p:txBody>
            <a:bodyPr lIns="45156" tIns="45156" rIns="45156" bIns="45156" rtlCol="0" anchor="ctr"/>
            <a:lstStyle/>
            <a:p>
              <a:pPr algn="ctr">
                <a:lnSpc>
                  <a:spcPts val="2140"/>
                </a:lnSpc>
              </a:pPr>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reeform 11"/>
          <p:cNvSpPr/>
          <p:nvPr/>
        </p:nvSpPr>
        <p:spPr>
          <a:xfrm>
            <a:off x="81892" y="9789181"/>
            <a:ext cx="2350359" cy="891017"/>
          </a:xfrm>
          <a:custGeom>
            <a:avLst/>
            <a:gdLst/>
            <a:ahLst/>
            <a:cxnLst/>
            <a:rect l="l" t="t" r="r" b="b"/>
            <a:pathLst>
              <a:path w="2350359" h="891017">
                <a:moveTo>
                  <a:pt x="0" y="0"/>
                </a:moveTo>
                <a:lnTo>
                  <a:pt x="2350359" y="0"/>
                </a:lnTo>
                <a:lnTo>
                  <a:pt x="2350359" y="891017"/>
                </a:lnTo>
                <a:lnTo>
                  <a:pt x="0" y="891017"/>
                </a:lnTo>
                <a:lnTo>
                  <a:pt x="0" y="0"/>
                </a:lnTo>
                <a:close/>
              </a:path>
            </a:pathLst>
          </a:custGeom>
          <a:blipFill>
            <a:blip r:embed="rId2"/>
            <a:stretch>
              <a:fillRect/>
            </a:stretch>
          </a:blipFill>
        </p:spPr>
      </p:sp>
      <p:grpSp>
        <p:nvGrpSpPr>
          <p:cNvPr id="13" name="Group 13"/>
          <p:cNvGrpSpPr/>
          <p:nvPr/>
        </p:nvGrpSpPr>
        <p:grpSpPr>
          <a:xfrm>
            <a:off x="478478" y="1313080"/>
            <a:ext cx="467840" cy="233920"/>
            <a:chOff x="0" y="0"/>
            <a:chExt cx="812800" cy="406400"/>
          </a:xfrm>
        </p:grpSpPr>
        <p:sp>
          <p:nvSpPr>
            <p:cNvPr id="14" name="Freeform 14"/>
            <p:cNvSpPr/>
            <p:nvPr/>
          </p:nvSpPr>
          <p:spPr>
            <a:xfrm>
              <a:off x="0" y="0"/>
              <a:ext cx="812800" cy="406400"/>
            </a:xfrm>
            <a:custGeom>
              <a:avLst/>
              <a:gdLst/>
              <a:ahLst/>
              <a:cxnLst/>
              <a:rect l="l" t="t" r="r" b="b"/>
              <a:pathLst>
                <a:path w="812800" h="406400">
                  <a:moveTo>
                    <a:pt x="609600" y="0"/>
                  </a:moveTo>
                  <a:lnTo>
                    <a:pt x="0" y="0"/>
                  </a:lnTo>
                  <a:lnTo>
                    <a:pt x="0" y="406400"/>
                  </a:lnTo>
                  <a:lnTo>
                    <a:pt x="609600" y="406400"/>
                  </a:lnTo>
                  <a:lnTo>
                    <a:pt x="812800" y="203200"/>
                  </a:lnTo>
                  <a:lnTo>
                    <a:pt x="609600" y="0"/>
                  </a:lnTo>
                  <a:close/>
                </a:path>
              </a:pathLst>
            </a:custGeom>
            <a:solidFill>
              <a:srgbClr val="727275"/>
            </a:solidFill>
          </p:spPr>
        </p:sp>
        <p:sp>
          <p:nvSpPr>
            <p:cNvPr id="15" name="TextBox 15"/>
            <p:cNvSpPr txBox="1"/>
            <p:nvPr/>
          </p:nvSpPr>
          <p:spPr>
            <a:xfrm>
              <a:off x="0" y="-28575"/>
              <a:ext cx="698500" cy="434975"/>
            </a:xfrm>
            <a:prstGeom prst="rect">
              <a:avLst/>
            </a:prstGeom>
          </p:spPr>
          <p:txBody>
            <a:bodyPr lIns="50800" tIns="50800" rIns="50800" bIns="50800" rtlCol="0" anchor="ctr"/>
            <a:lstStyle/>
            <a:p>
              <a:pPr algn="ctr">
                <a:lnSpc>
                  <a:spcPts val="1963"/>
                </a:lnSpc>
              </a:pPr>
              <a:endParaRPr/>
            </a:p>
          </p:txBody>
        </p:sp>
      </p:grpSp>
      <p:sp>
        <p:nvSpPr>
          <p:cNvPr id="16" name="TextBox 16"/>
          <p:cNvSpPr txBox="1"/>
          <p:nvPr/>
        </p:nvSpPr>
        <p:spPr>
          <a:xfrm>
            <a:off x="1082469" y="1262963"/>
            <a:ext cx="4608974" cy="306702"/>
          </a:xfrm>
          <a:prstGeom prst="rect">
            <a:avLst/>
          </a:prstGeom>
        </p:spPr>
        <p:txBody>
          <a:bodyPr lIns="0" tIns="0" rIns="0" bIns="0" rtlCol="0" anchor="t">
            <a:spAutoFit/>
          </a:bodyPr>
          <a:lstStyle/>
          <a:p>
            <a:pPr>
              <a:lnSpc>
                <a:spcPts val="2520"/>
              </a:lnSpc>
            </a:pPr>
            <a:r>
              <a:rPr lang="en-US" b="1">
                <a:solidFill>
                  <a:srgbClr val="6F6F6F"/>
                </a:solidFill>
                <a:latin typeface="Montserrat" panose="00000500000000000000" pitchFamily="2" charset="0"/>
                <a:ea typeface="Montserrat Bold"/>
                <a:cs typeface="Montserrat Bold"/>
                <a:sym typeface="Montserrat Bold"/>
              </a:rPr>
              <a:t>GARANTIA</a:t>
            </a:r>
          </a:p>
        </p:txBody>
      </p:sp>
      <p:sp>
        <p:nvSpPr>
          <p:cNvPr id="19" name="Freeform 19"/>
          <p:cNvSpPr/>
          <p:nvPr/>
        </p:nvSpPr>
        <p:spPr>
          <a:xfrm>
            <a:off x="2885344" y="8859112"/>
            <a:ext cx="1295561" cy="1533895"/>
          </a:xfrm>
          <a:custGeom>
            <a:avLst/>
            <a:gdLst/>
            <a:ahLst/>
            <a:cxnLst/>
            <a:rect l="l" t="t" r="r" b="b"/>
            <a:pathLst>
              <a:path w="1295561" h="1533895">
                <a:moveTo>
                  <a:pt x="0" y="0"/>
                </a:moveTo>
                <a:lnTo>
                  <a:pt x="1295561" y="0"/>
                </a:lnTo>
                <a:lnTo>
                  <a:pt x="1295561" y="1533895"/>
                </a:lnTo>
                <a:lnTo>
                  <a:pt x="0" y="1533895"/>
                </a:lnTo>
                <a:lnTo>
                  <a:pt x="0" y="0"/>
                </a:lnTo>
                <a:close/>
              </a:path>
            </a:pathLst>
          </a:custGeom>
          <a:blipFill>
            <a:blip r:embed="rId3"/>
            <a:stretch>
              <a:fillRect l="-22727" t="-9148" r="-14257" b="-13137"/>
            </a:stretch>
          </a:blipFill>
        </p:spPr>
      </p:sp>
      <p:sp>
        <p:nvSpPr>
          <p:cNvPr id="20" name="TextBox 20"/>
          <p:cNvSpPr txBox="1"/>
          <p:nvPr/>
        </p:nvSpPr>
        <p:spPr>
          <a:xfrm>
            <a:off x="4352961" y="8832760"/>
            <a:ext cx="2676964" cy="1262718"/>
          </a:xfrm>
          <a:prstGeom prst="rect">
            <a:avLst/>
          </a:prstGeom>
        </p:spPr>
        <p:txBody>
          <a:bodyPr lIns="0" tIns="0" rIns="0" bIns="0" rtlCol="0" anchor="t">
            <a:spAutoFit/>
          </a:bodyPr>
          <a:lstStyle/>
          <a:p>
            <a:pPr algn="just">
              <a:lnSpc>
                <a:spcPts val="1679"/>
              </a:lnSpc>
            </a:pPr>
            <a:r>
              <a:rPr lang="en-US" sz="1200" b="1">
                <a:solidFill>
                  <a:srgbClr val="000000"/>
                </a:solidFill>
                <a:latin typeface="Montserrat Bold"/>
                <a:ea typeface="Montserrat Bold"/>
                <a:cs typeface="Montserrat Bold"/>
                <a:sym typeface="Montserrat Bold"/>
              </a:rPr>
              <a:t>Conheça nossos</a:t>
            </a:r>
          </a:p>
          <a:p>
            <a:pPr algn="just">
              <a:lnSpc>
                <a:spcPts val="2099"/>
              </a:lnSpc>
            </a:pPr>
            <a:r>
              <a:rPr lang="en-US" sz="1499" b="1">
                <a:solidFill>
                  <a:srgbClr val="000000"/>
                </a:solidFill>
                <a:latin typeface="Montserrat Bold"/>
                <a:ea typeface="Montserrat Bold"/>
                <a:cs typeface="Montserrat Bold"/>
                <a:sym typeface="Montserrat Bold"/>
              </a:rPr>
              <a:t>Planos de Serviços</a:t>
            </a:r>
          </a:p>
          <a:p>
            <a:pPr algn="just">
              <a:lnSpc>
                <a:spcPts val="1540"/>
              </a:lnSpc>
            </a:pPr>
            <a:r>
              <a:rPr lang="en-US" sz="1100">
                <a:solidFill>
                  <a:srgbClr val="000000"/>
                </a:solidFill>
                <a:latin typeface="Montserrat"/>
                <a:ea typeface="Montserrat"/>
                <a:cs typeface="Montserrat"/>
                <a:sym typeface="Montserrat"/>
              </a:rPr>
              <a:t>E amortize custos com manutenções, além de obter paz de espirito na geração de ar comprimido.</a:t>
            </a:r>
          </a:p>
          <a:p>
            <a:pPr algn="just">
              <a:lnSpc>
                <a:spcPts val="1679"/>
              </a:lnSpc>
            </a:pPr>
            <a:endParaRPr lang="en-US" sz="1100">
              <a:solidFill>
                <a:srgbClr val="000000"/>
              </a:solidFill>
              <a:latin typeface="Montserrat"/>
              <a:ea typeface="Montserrat"/>
              <a:cs typeface="Montserrat"/>
              <a:sym typeface="Montserrat"/>
            </a:endParaRPr>
          </a:p>
        </p:txBody>
      </p:sp>
      <p:sp>
        <p:nvSpPr>
          <p:cNvPr id="21" name="TextBox 21"/>
          <p:cNvSpPr txBox="1"/>
          <p:nvPr/>
        </p:nvSpPr>
        <p:spPr>
          <a:xfrm>
            <a:off x="4303464" y="10104005"/>
            <a:ext cx="3251765" cy="419538"/>
          </a:xfrm>
          <a:prstGeom prst="rect">
            <a:avLst/>
          </a:prstGeom>
        </p:spPr>
        <p:txBody>
          <a:bodyPr wrap="square" lIns="0" tIns="0" rIns="0" bIns="0" rtlCol="0" anchor="t">
            <a:spAutoFit/>
          </a:bodyPr>
          <a:lstStyle/>
          <a:p>
            <a:pPr algn="just">
              <a:lnSpc>
                <a:spcPts val="1679"/>
              </a:lnSpc>
            </a:pPr>
            <a:r>
              <a:rPr lang="en-US" sz="1200">
                <a:solidFill>
                  <a:srgbClr val="000000"/>
                </a:solidFill>
                <a:latin typeface="Montserrat"/>
                <a:ea typeface="Montserrat"/>
                <a:cs typeface="Montserrat"/>
                <a:sym typeface="Montserrat"/>
              </a:rPr>
              <a:t>Informe-se com seu consultor técnico.</a:t>
            </a:r>
          </a:p>
          <a:p>
            <a:pPr algn="just">
              <a:lnSpc>
                <a:spcPts val="1679"/>
              </a:lnSpc>
            </a:pPr>
            <a:endParaRPr lang="en-US" sz="1200">
              <a:solidFill>
                <a:srgbClr val="000000"/>
              </a:solidFill>
              <a:latin typeface="Montserrat"/>
              <a:ea typeface="Montserrat"/>
              <a:cs typeface="Montserrat"/>
              <a:sym typeface="Montserrat"/>
            </a:endParaRPr>
          </a:p>
        </p:txBody>
      </p:sp>
      <p:pic>
        <p:nvPicPr>
          <p:cNvPr id="7" name="Imagem 6">
            <a:extLst>
              <a:ext uri="{FF2B5EF4-FFF2-40B4-BE49-F238E27FC236}">
                <a16:creationId xmlns:a16="http://schemas.microsoft.com/office/drawing/2014/main" id="{E2EF2D97-63F5-D0E0-D7BC-C500B2F55A6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1826" y="63341"/>
            <a:ext cx="7464673" cy="859247"/>
          </a:xfrm>
          <a:prstGeom prst="rect">
            <a:avLst/>
          </a:prstGeom>
        </p:spPr>
      </p:pic>
      <p:sp>
        <p:nvSpPr>
          <p:cNvPr id="8" name="CaixaDeTexto 7">
            <a:extLst>
              <a:ext uri="{FF2B5EF4-FFF2-40B4-BE49-F238E27FC236}">
                <a16:creationId xmlns:a16="http://schemas.microsoft.com/office/drawing/2014/main" id="{B147C937-EB1B-F873-58D1-921E7D503C48}"/>
              </a:ext>
            </a:extLst>
          </p:cNvPr>
          <p:cNvSpPr txBox="1"/>
          <p:nvPr/>
        </p:nvSpPr>
        <p:spPr>
          <a:xfrm>
            <a:off x="-526575" y="1648282"/>
            <a:ext cx="7556500" cy="6740307"/>
          </a:xfrm>
          <a:prstGeom prst="rect">
            <a:avLst/>
          </a:prstGeom>
          <a:noFill/>
        </p:spPr>
        <p:txBody>
          <a:bodyPr wrap="square">
            <a:spAutoFit/>
          </a:bodyPr>
          <a:lstStyle/>
          <a:p>
            <a:pPr lvl="2" algn="just"/>
            <a:r>
              <a:rPr lang="pt-BR" sz="1200" b="1">
                <a:latin typeface="Montserrat" panose="00000500000000000000" pitchFamily="2" charset="0"/>
              </a:rPr>
              <a:t>1.11.1</a:t>
            </a:r>
            <a:r>
              <a:rPr lang="pt-BR" sz="1200">
                <a:latin typeface="Montserrat" panose="00000500000000000000" pitchFamily="2" charset="0"/>
              </a:rPr>
              <a:t>  Exceto quando os documentos de garantia dispuserem de forma diferente, a Ingersoll Rand garante que: (i) os Equipamentos contam com garantia contra defeitos de fabricação por um período de 12 (doze)  meses contados da data emissão da nota fiscal, (ii) as partes e peças de reposição vendidas são garantidos contra defeitos de fabricação por um período de 6 (seis) meses contados da data de emissão da nota fiscal; (iii) as partes e peças recondicionadas contam com garantia contra defeitos de fabricação por um período de 3 (três) meses, contados da data de emissão da nota fiscal; (iv) os serviços são pelo período de 90 (noventa) dias a contar da sua execução.</a:t>
            </a:r>
          </a:p>
          <a:p>
            <a:pPr lvl="2" algn="just"/>
            <a:r>
              <a:rPr lang="pt-BR" sz="1200" b="1">
                <a:latin typeface="Montserrat" panose="00000500000000000000" pitchFamily="2" charset="0"/>
              </a:rPr>
              <a:t>1.11.2</a:t>
            </a:r>
            <a:r>
              <a:rPr lang="pt-BR" sz="1200">
                <a:latin typeface="Montserrat" panose="00000500000000000000" pitchFamily="2" charset="0"/>
              </a:rPr>
              <a:t>  Durante os períodos acima previstos, a Ingersoll Rand, a seu critério, substituirá ou reparará as partes ou peças dos Equipamentos nas quais, após sua avaliação técnica, forem constatados defeitos de fabricação, sem custo para a Compradora. Para fazer jus à garantia ora estipulada, a Compradora deverá comprovar a compra efetuada e a data em que esta tiver ocorrido, no momento de solicitar o reparo sob garantia, sendo certo que a presente garantia será válida somente no território brasileiro, não sendo aplicável a Equipamentos que tenham sido adquiridos nesse território e posteriormente exportados pela Compradora. A presente garantia não se aplica a defeitos apresentados em decorrência de uso indevido dos Equipamentos, intervenções técnicas realizados por pessoal não autorizado pela Ingersoll Rand, corrosão, erosão, uso em condições anormais de clima, umidade, partículas de ar ou temperatura, modificações realizadas nos Equipamentos sem a prévia e expressa autorização, por escrito, da Ingersoll Rand ou não atendimento às práticas e condições de uso,  serviços e manutenção recomendadas nos manuais técnicos que acompanham os Equipamentos. Toda manutenção ou reparo nos Equipamentos deve ser realizada por profissionais qualificados e autorizados pela Ingersoll Rand em sua rede de distribuidores e assistência técnica, e todas as partes e peças utilizadas em tais manutenções e reparos devem ser genuínas e aprovadas pela Ingersoll Rand. Qualquer eventual inobservância às condições ora previstas invalidará a garantia ora regulada, para todos os fins e efeitos.</a:t>
            </a:r>
          </a:p>
          <a:p>
            <a:pPr lvl="2" algn="just"/>
            <a:r>
              <a:rPr lang="pt-BR" sz="1200" b="1">
                <a:latin typeface="Montserrat" panose="00000500000000000000" pitchFamily="2" charset="0"/>
              </a:rPr>
              <a:t>1.11.3</a:t>
            </a:r>
            <a:r>
              <a:rPr lang="pt-BR" sz="1200">
                <a:latin typeface="Montserrat" panose="00000500000000000000" pitchFamily="2" charset="0"/>
              </a:rPr>
              <a:t> A presente garantia não se aplica a motores que sejam fabricados por terceiros, os quais dispõem de garantia própria prestada pelo respectivo fabricante.</a:t>
            </a:r>
          </a:p>
          <a:p>
            <a:pPr lvl="2" algn="just"/>
            <a:r>
              <a:rPr lang="pt-BR" sz="1200" b="1">
                <a:latin typeface="Montserrat" panose="00000500000000000000" pitchFamily="2" charset="0"/>
              </a:rPr>
              <a:t>1.11.4 </a:t>
            </a:r>
            <a:r>
              <a:rPr lang="pt-BR" sz="1200">
                <a:latin typeface="Montserrat" panose="00000500000000000000" pitchFamily="2" charset="0"/>
              </a:rPr>
              <a:t> Nenhum reparo, substituição, refazimento, ajuste ou modificação realizado a título de garantia prorrogará os prazos originais de garantia, quer para o Equipamento, seus acessórios ou peças substituídas.</a:t>
            </a:r>
          </a:p>
        </p:txBody>
      </p:sp>
      <p:grpSp>
        <p:nvGrpSpPr>
          <p:cNvPr id="9" name="Group 8">
            <a:extLst>
              <a:ext uri="{FF2B5EF4-FFF2-40B4-BE49-F238E27FC236}">
                <a16:creationId xmlns:a16="http://schemas.microsoft.com/office/drawing/2014/main" id="{E23D2540-3888-1529-1A1D-06F01853CD2E}"/>
              </a:ext>
            </a:extLst>
          </p:cNvPr>
          <p:cNvGrpSpPr/>
          <p:nvPr/>
        </p:nvGrpSpPr>
        <p:grpSpPr>
          <a:xfrm>
            <a:off x="1" y="10514133"/>
            <a:ext cx="7556500" cy="179269"/>
            <a:chOff x="0" y="0"/>
            <a:chExt cx="3047987" cy="131886"/>
          </a:xfrm>
        </p:grpSpPr>
        <p:sp>
          <p:nvSpPr>
            <p:cNvPr id="10" name="Freeform 9">
              <a:extLst>
                <a:ext uri="{FF2B5EF4-FFF2-40B4-BE49-F238E27FC236}">
                  <a16:creationId xmlns:a16="http://schemas.microsoft.com/office/drawing/2014/main" id="{8076F7B5-DBD6-B5E4-A71D-794B68AF22A0}"/>
                </a:ext>
              </a:extLst>
            </p:cNvPr>
            <p:cNvSpPr/>
            <p:nvPr/>
          </p:nvSpPr>
          <p:spPr>
            <a:xfrm>
              <a:off x="0" y="0"/>
              <a:ext cx="3047987" cy="131886"/>
            </a:xfrm>
            <a:custGeom>
              <a:avLst/>
              <a:gdLst/>
              <a:ahLst/>
              <a:cxnLst/>
              <a:rect l="l" t="t" r="r" b="b"/>
              <a:pathLst>
                <a:path w="3047987" h="131886">
                  <a:moveTo>
                    <a:pt x="0" y="0"/>
                  </a:moveTo>
                  <a:lnTo>
                    <a:pt x="3047987" y="0"/>
                  </a:lnTo>
                  <a:lnTo>
                    <a:pt x="3047987" y="131886"/>
                  </a:lnTo>
                  <a:lnTo>
                    <a:pt x="0" y="131886"/>
                  </a:lnTo>
                  <a:close/>
                </a:path>
              </a:pathLst>
            </a:custGeom>
            <a:solidFill>
              <a:srgbClr val="8B8A88"/>
            </a:solidFill>
          </p:spPr>
        </p:sp>
        <p:sp>
          <p:nvSpPr>
            <p:cNvPr id="12" name="TextBox 10">
              <a:extLst>
                <a:ext uri="{FF2B5EF4-FFF2-40B4-BE49-F238E27FC236}">
                  <a16:creationId xmlns:a16="http://schemas.microsoft.com/office/drawing/2014/main" id="{7265A73A-8FDE-3253-EF89-2143BD0022E9}"/>
                </a:ext>
              </a:extLst>
            </p:cNvPr>
            <p:cNvSpPr txBox="1"/>
            <p:nvPr/>
          </p:nvSpPr>
          <p:spPr>
            <a:xfrm>
              <a:off x="0" y="-38100"/>
              <a:ext cx="3047987" cy="169986"/>
            </a:xfrm>
            <a:prstGeom prst="rect">
              <a:avLst/>
            </a:prstGeom>
          </p:spPr>
          <p:txBody>
            <a:bodyPr lIns="45156" tIns="45156" rIns="45156" bIns="45156" rtlCol="0" anchor="ctr"/>
            <a:lstStyle/>
            <a:p>
              <a:pPr algn="ctr">
                <a:lnSpc>
                  <a:spcPts val="2140"/>
                </a:lnSpc>
              </a:pPr>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reeform 11"/>
          <p:cNvSpPr/>
          <p:nvPr/>
        </p:nvSpPr>
        <p:spPr>
          <a:xfrm>
            <a:off x="91827" y="9637466"/>
            <a:ext cx="2350359" cy="891017"/>
          </a:xfrm>
          <a:custGeom>
            <a:avLst/>
            <a:gdLst/>
            <a:ahLst/>
            <a:cxnLst/>
            <a:rect l="l" t="t" r="r" b="b"/>
            <a:pathLst>
              <a:path w="2350359" h="891017">
                <a:moveTo>
                  <a:pt x="0" y="0"/>
                </a:moveTo>
                <a:lnTo>
                  <a:pt x="2350359" y="0"/>
                </a:lnTo>
                <a:lnTo>
                  <a:pt x="2350359" y="891017"/>
                </a:lnTo>
                <a:lnTo>
                  <a:pt x="0" y="891017"/>
                </a:lnTo>
                <a:lnTo>
                  <a:pt x="0" y="0"/>
                </a:lnTo>
                <a:close/>
              </a:path>
            </a:pathLst>
          </a:custGeom>
          <a:blipFill>
            <a:blip r:embed="rId2"/>
            <a:stretch>
              <a:fillRect/>
            </a:stretch>
          </a:blipFill>
        </p:spPr>
      </p:sp>
      <p:grpSp>
        <p:nvGrpSpPr>
          <p:cNvPr id="13" name="Group 13"/>
          <p:cNvGrpSpPr/>
          <p:nvPr/>
        </p:nvGrpSpPr>
        <p:grpSpPr>
          <a:xfrm>
            <a:off x="460377" y="1072383"/>
            <a:ext cx="467840" cy="233920"/>
            <a:chOff x="0" y="0"/>
            <a:chExt cx="812800" cy="406400"/>
          </a:xfrm>
        </p:grpSpPr>
        <p:sp>
          <p:nvSpPr>
            <p:cNvPr id="14" name="Freeform 14"/>
            <p:cNvSpPr/>
            <p:nvPr/>
          </p:nvSpPr>
          <p:spPr>
            <a:xfrm>
              <a:off x="0" y="0"/>
              <a:ext cx="812800" cy="406400"/>
            </a:xfrm>
            <a:custGeom>
              <a:avLst/>
              <a:gdLst/>
              <a:ahLst/>
              <a:cxnLst/>
              <a:rect l="l" t="t" r="r" b="b"/>
              <a:pathLst>
                <a:path w="812800" h="406400">
                  <a:moveTo>
                    <a:pt x="609600" y="0"/>
                  </a:moveTo>
                  <a:lnTo>
                    <a:pt x="0" y="0"/>
                  </a:lnTo>
                  <a:lnTo>
                    <a:pt x="0" y="406400"/>
                  </a:lnTo>
                  <a:lnTo>
                    <a:pt x="609600" y="406400"/>
                  </a:lnTo>
                  <a:lnTo>
                    <a:pt x="812800" y="203200"/>
                  </a:lnTo>
                  <a:lnTo>
                    <a:pt x="609600" y="0"/>
                  </a:lnTo>
                  <a:close/>
                </a:path>
              </a:pathLst>
            </a:custGeom>
            <a:solidFill>
              <a:srgbClr val="727275"/>
            </a:solidFill>
          </p:spPr>
        </p:sp>
        <p:sp>
          <p:nvSpPr>
            <p:cNvPr id="15" name="TextBox 15"/>
            <p:cNvSpPr txBox="1"/>
            <p:nvPr/>
          </p:nvSpPr>
          <p:spPr>
            <a:xfrm>
              <a:off x="0" y="-28575"/>
              <a:ext cx="698500" cy="434975"/>
            </a:xfrm>
            <a:prstGeom prst="rect">
              <a:avLst/>
            </a:prstGeom>
          </p:spPr>
          <p:txBody>
            <a:bodyPr lIns="50800" tIns="50800" rIns="50800" bIns="50800" rtlCol="0" anchor="ctr"/>
            <a:lstStyle/>
            <a:p>
              <a:pPr algn="ctr">
                <a:lnSpc>
                  <a:spcPts val="1963"/>
                </a:lnSpc>
              </a:pPr>
              <a:endParaRPr dirty="0"/>
            </a:p>
          </p:txBody>
        </p:sp>
      </p:grpSp>
      <p:sp>
        <p:nvSpPr>
          <p:cNvPr id="16" name="Freeform 16"/>
          <p:cNvSpPr/>
          <p:nvPr/>
        </p:nvSpPr>
        <p:spPr>
          <a:xfrm>
            <a:off x="627503" y="4344490"/>
            <a:ext cx="163664" cy="249392"/>
          </a:xfrm>
          <a:custGeom>
            <a:avLst/>
            <a:gdLst/>
            <a:ahLst/>
            <a:cxnLst/>
            <a:rect l="l" t="t" r="r" b="b"/>
            <a:pathLst>
              <a:path w="163664" h="249392">
                <a:moveTo>
                  <a:pt x="0" y="0"/>
                </a:moveTo>
                <a:lnTo>
                  <a:pt x="163664" y="0"/>
                </a:lnTo>
                <a:lnTo>
                  <a:pt x="163664" y="249392"/>
                </a:lnTo>
                <a:lnTo>
                  <a:pt x="0" y="2493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7" name="Freeform 17"/>
          <p:cNvSpPr/>
          <p:nvPr/>
        </p:nvSpPr>
        <p:spPr>
          <a:xfrm>
            <a:off x="627505" y="4799170"/>
            <a:ext cx="212583" cy="196462"/>
          </a:xfrm>
          <a:custGeom>
            <a:avLst/>
            <a:gdLst/>
            <a:ahLst/>
            <a:cxnLst/>
            <a:rect l="l" t="t" r="r" b="b"/>
            <a:pathLst>
              <a:path w="212583" h="196462">
                <a:moveTo>
                  <a:pt x="0" y="0"/>
                </a:moveTo>
                <a:lnTo>
                  <a:pt x="212583" y="0"/>
                </a:lnTo>
                <a:lnTo>
                  <a:pt x="212583" y="196462"/>
                </a:lnTo>
                <a:lnTo>
                  <a:pt x="0" y="19646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8" name="Freeform 18"/>
          <p:cNvSpPr/>
          <p:nvPr/>
        </p:nvSpPr>
        <p:spPr>
          <a:xfrm>
            <a:off x="3853719" y="4381761"/>
            <a:ext cx="163664" cy="249392"/>
          </a:xfrm>
          <a:custGeom>
            <a:avLst/>
            <a:gdLst/>
            <a:ahLst/>
            <a:cxnLst/>
            <a:rect l="l" t="t" r="r" b="b"/>
            <a:pathLst>
              <a:path w="163664" h="249392">
                <a:moveTo>
                  <a:pt x="0" y="0"/>
                </a:moveTo>
                <a:lnTo>
                  <a:pt x="163663" y="0"/>
                </a:lnTo>
                <a:lnTo>
                  <a:pt x="163663" y="249393"/>
                </a:lnTo>
                <a:lnTo>
                  <a:pt x="0" y="24939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9" name="Freeform 19"/>
          <p:cNvSpPr/>
          <p:nvPr/>
        </p:nvSpPr>
        <p:spPr>
          <a:xfrm>
            <a:off x="3838353" y="4788364"/>
            <a:ext cx="212583" cy="196462"/>
          </a:xfrm>
          <a:custGeom>
            <a:avLst/>
            <a:gdLst/>
            <a:ahLst/>
            <a:cxnLst/>
            <a:rect l="l" t="t" r="r" b="b"/>
            <a:pathLst>
              <a:path w="212583" h="196462">
                <a:moveTo>
                  <a:pt x="0" y="0"/>
                </a:moveTo>
                <a:lnTo>
                  <a:pt x="212583" y="0"/>
                </a:lnTo>
                <a:lnTo>
                  <a:pt x="212583" y="196462"/>
                </a:lnTo>
                <a:lnTo>
                  <a:pt x="0" y="19646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20" name="AutoShape 20"/>
          <p:cNvSpPr/>
          <p:nvPr/>
        </p:nvSpPr>
        <p:spPr>
          <a:xfrm flipH="1" flipV="1">
            <a:off x="3696717" y="3744249"/>
            <a:ext cx="0" cy="1524421"/>
          </a:xfrm>
          <a:prstGeom prst="line">
            <a:avLst/>
          </a:prstGeom>
          <a:ln w="19050" cap="flat">
            <a:solidFill>
              <a:srgbClr val="000000"/>
            </a:solidFill>
            <a:prstDash val="solid"/>
            <a:headEnd type="none" w="sm" len="sm"/>
            <a:tailEnd type="none" w="sm" len="sm"/>
          </a:ln>
        </p:spPr>
      </p:sp>
      <p:sp>
        <p:nvSpPr>
          <p:cNvPr id="21" name="TextBox 21"/>
          <p:cNvSpPr txBox="1"/>
          <p:nvPr/>
        </p:nvSpPr>
        <p:spPr>
          <a:xfrm>
            <a:off x="1034174" y="1034285"/>
            <a:ext cx="4608974" cy="621027"/>
          </a:xfrm>
          <a:prstGeom prst="rect">
            <a:avLst/>
          </a:prstGeom>
        </p:spPr>
        <p:txBody>
          <a:bodyPr lIns="0" tIns="0" rIns="0" bIns="0" rtlCol="0" anchor="t">
            <a:spAutoFit/>
          </a:bodyPr>
          <a:lstStyle/>
          <a:p>
            <a:pPr>
              <a:lnSpc>
                <a:spcPts val="2520"/>
              </a:lnSpc>
            </a:pPr>
            <a:r>
              <a:rPr lang="en-US" b="1" dirty="0">
                <a:solidFill>
                  <a:srgbClr val="6F6F6F"/>
                </a:solidFill>
                <a:latin typeface="Montserrat" panose="00000500000000000000" pitchFamily="2" charset="0"/>
                <a:ea typeface="Montserrat Bold"/>
                <a:cs typeface="Montserrat Bold"/>
                <a:sym typeface="Montserrat Bold"/>
              </a:rPr>
              <a:t>À DISPOSIÇÃO</a:t>
            </a:r>
          </a:p>
          <a:p>
            <a:pPr>
              <a:lnSpc>
                <a:spcPts val="2520"/>
              </a:lnSpc>
            </a:pPr>
            <a:endParaRPr lang="en-US" b="1" dirty="0">
              <a:solidFill>
                <a:srgbClr val="6F6F6F"/>
              </a:solidFill>
              <a:latin typeface="Montserrat Bold"/>
              <a:ea typeface="Montserrat Bold"/>
              <a:cs typeface="Montserrat Bold"/>
              <a:sym typeface="Montserrat Bold"/>
            </a:endParaRPr>
          </a:p>
        </p:txBody>
      </p:sp>
      <p:sp>
        <p:nvSpPr>
          <p:cNvPr id="22" name="TextBox 22"/>
          <p:cNvSpPr txBox="1"/>
          <p:nvPr/>
        </p:nvSpPr>
        <p:spPr>
          <a:xfrm>
            <a:off x="509944" y="1636262"/>
            <a:ext cx="6128010" cy="1945597"/>
          </a:xfrm>
          <a:prstGeom prst="rect">
            <a:avLst/>
          </a:prstGeom>
        </p:spPr>
        <p:txBody>
          <a:bodyPr lIns="0" tIns="0" rIns="0" bIns="0" rtlCol="0" anchor="t">
            <a:spAutoFit/>
          </a:bodyPr>
          <a:lstStyle/>
          <a:p>
            <a:pPr algn="just">
              <a:lnSpc>
                <a:spcPts val="1679"/>
              </a:lnSpc>
            </a:pPr>
            <a:r>
              <a:rPr lang="en-US" sz="1200" dirty="0">
                <a:solidFill>
                  <a:srgbClr val="000000"/>
                </a:solidFill>
                <a:latin typeface="Montserrat"/>
                <a:ea typeface="Montserrat"/>
                <a:cs typeface="Montserrat"/>
                <a:sym typeface="Montserrat"/>
              </a:rPr>
              <a:t>A </a:t>
            </a:r>
            <a:r>
              <a:rPr lang="en-US" sz="1200" dirty="0" err="1">
                <a:solidFill>
                  <a:srgbClr val="000000"/>
                </a:solidFill>
                <a:latin typeface="Montserrat"/>
                <a:ea typeface="Montserrat"/>
                <a:cs typeface="Montserrat"/>
                <a:sym typeface="Montserrat"/>
              </a:rPr>
              <a:t>Evolução</a:t>
            </a:r>
            <a:r>
              <a:rPr lang="en-US" sz="1200">
                <a:solidFill>
                  <a:srgbClr val="000000"/>
                </a:solidFill>
                <a:latin typeface="Montserrat"/>
                <a:ea typeface="Montserrat"/>
                <a:cs typeface="Montserrat"/>
                <a:sym typeface="Montserrat"/>
              </a:rPr>
              <a:t> Compressores conta com equipe comercial e técnica altamente qualificada, para fornecimento de produtos, serviços e soluções no consumo de ar comprimido, assim aprimorando o consumo de energia elétrica, a produtividade e as operações dos clientes.</a:t>
            </a:r>
          </a:p>
          <a:p>
            <a:pPr algn="just">
              <a:lnSpc>
                <a:spcPts val="1679"/>
              </a:lnSpc>
            </a:pPr>
            <a:r>
              <a:rPr lang="en-US" sz="1200">
                <a:solidFill>
                  <a:srgbClr val="000000"/>
                </a:solidFill>
                <a:latin typeface="Montserrat"/>
                <a:ea typeface="Montserrat"/>
                <a:cs typeface="Montserrat"/>
                <a:sym typeface="Montserrat"/>
              </a:rPr>
              <a:t> Atualmente a Evolução Compressores conta com duas unidades, sendo uma em São Bento do Sul e outra em Joinville ambas no estado de Santa Catarina.</a:t>
            </a:r>
          </a:p>
          <a:p>
            <a:pPr algn="just">
              <a:lnSpc>
                <a:spcPts val="1679"/>
              </a:lnSpc>
            </a:pPr>
            <a:r>
              <a:rPr lang="en-US" sz="1200">
                <a:solidFill>
                  <a:srgbClr val="000000"/>
                </a:solidFill>
                <a:latin typeface="Montserrat"/>
                <a:ea typeface="Montserrat"/>
                <a:cs typeface="Montserrat"/>
                <a:sym typeface="Montserrat"/>
              </a:rPr>
              <a:t> Estamos no mercado há mais de 40 anos, oferecendo comprometimento, produtividade e inteligência nos negócios dos clientes.</a:t>
            </a:r>
          </a:p>
          <a:p>
            <a:pPr algn="just">
              <a:lnSpc>
                <a:spcPts val="1679"/>
              </a:lnSpc>
            </a:pPr>
            <a:endParaRPr lang="en-US" sz="1200">
              <a:solidFill>
                <a:srgbClr val="000000"/>
              </a:solidFill>
              <a:latin typeface="Montserrat"/>
              <a:ea typeface="Montserrat"/>
              <a:cs typeface="Montserrat"/>
              <a:sym typeface="Montserrat"/>
            </a:endParaRPr>
          </a:p>
        </p:txBody>
      </p:sp>
      <p:sp>
        <p:nvSpPr>
          <p:cNvPr id="23" name="TextBox 23"/>
          <p:cNvSpPr txBox="1"/>
          <p:nvPr/>
        </p:nvSpPr>
        <p:spPr>
          <a:xfrm>
            <a:off x="971987" y="3780739"/>
            <a:ext cx="2108245" cy="226024"/>
          </a:xfrm>
          <a:prstGeom prst="rect">
            <a:avLst/>
          </a:prstGeom>
        </p:spPr>
        <p:txBody>
          <a:bodyPr wrap="square" lIns="0" tIns="0" rIns="0" bIns="0" rtlCol="0" anchor="t">
            <a:spAutoFit/>
          </a:bodyPr>
          <a:lstStyle/>
          <a:p>
            <a:pPr algn="ctr">
              <a:lnSpc>
                <a:spcPts val="1913"/>
              </a:lnSpc>
            </a:pPr>
            <a:r>
              <a:rPr lang="en-US" sz="1367">
                <a:solidFill>
                  <a:srgbClr val="000000"/>
                </a:solidFill>
                <a:latin typeface="Montserrat"/>
                <a:ea typeface="Montserrat"/>
                <a:cs typeface="Montserrat"/>
                <a:sym typeface="Montserrat"/>
              </a:rPr>
              <a:t>Unidade de Joinville-SC</a:t>
            </a:r>
          </a:p>
        </p:txBody>
      </p:sp>
      <p:sp>
        <p:nvSpPr>
          <p:cNvPr id="24" name="TextBox 24"/>
          <p:cNvSpPr txBox="1"/>
          <p:nvPr/>
        </p:nvSpPr>
        <p:spPr>
          <a:xfrm>
            <a:off x="3870851" y="3744247"/>
            <a:ext cx="3042865" cy="226024"/>
          </a:xfrm>
          <a:prstGeom prst="rect">
            <a:avLst/>
          </a:prstGeom>
        </p:spPr>
        <p:txBody>
          <a:bodyPr wrap="square" lIns="0" tIns="0" rIns="0" bIns="0" rtlCol="0" anchor="t">
            <a:spAutoFit/>
          </a:bodyPr>
          <a:lstStyle/>
          <a:p>
            <a:pPr algn="ctr">
              <a:lnSpc>
                <a:spcPts val="1913"/>
              </a:lnSpc>
            </a:pPr>
            <a:r>
              <a:rPr lang="en-US" sz="1367">
                <a:solidFill>
                  <a:srgbClr val="000000"/>
                </a:solidFill>
                <a:latin typeface="Montserrat"/>
                <a:ea typeface="Montserrat"/>
                <a:cs typeface="Montserrat"/>
                <a:sym typeface="Montserrat"/>
              </a:rPr>
              <a:t>Unidade de São Bento do Sul - SC</a:t>
            </a:r>
          </a:p>
        </p:txBody>
      </p:sp>
      <p:sp>
        <p:nvSpPr>
          <p:cNvPr id="25" name="TextBox 25"/>
          <p:cNvSpPr txBox="1"/>
          <p:nvPr/>
        </p:nvSpPr>
        <p:spPr>
          <a:xfrm>
            <a:off x="928217" y="4402868"/>
            <a:ext cx="2704042" cy="191014"/>
          </a:xfrm>
          <a:prstGeom prst="rect">
            <a:avLst/>
          </a:prstGeom>
        </p:spPr>
        <p:txBody>
          <a:bodyPr wrap="square" lIns="0" tIns="0" rIns="0" bIns="0" rtlCol="0" anchor="t">
            <a:spAutoFit/>
          </a:bodyPr>
          <a:lstStyle/>
          <a:p>
            <a:pPr algn="ctr">
              <a:lnSpc>
                <a:spcPts val="1640"/>
              </a:lnSpc>
            </a:pPr>
            <a:r>
              <a:rPr lang="en-US" sz="1171">
                <a:solidFill>
                  <a:srgbClr val="000000"/>
                </a:solidFill>
                <a:latin typeface="Montserrat"/>
                <a:ea typeface="Montserrat"/>
                <a:cs typeface="Montserrat"/>
                <a:sym typeface="Montserrat"/>
              </a:rPr>
              <a:t>Rua dos suíços, 17210 - Costa e Silva</a:t>
            </a:r>
          </a:p>
        </p:txBody>
      </p:sp>
      <p:sp>
        <p:nvSpPr>
          <p:cNvPr id="26" name="TextBox 26"/>
          <p:cNvSpPr txBox="1"/>
          <p:nvPr/>
        </p:nvSpPr>
        <p:spPr>
          <a:xfrm>
            <a:off x="928217" y="4818723"/>
            <a:ext cx="1402232" cy="191014"/>
          </a:xfrm>
          <a:prstGeom prst="rect">
            <a:avLst/>
          </a:prstGeom>
        </p:spPr>
        <p:txBody>
          <a:bodyPr wrap="square" lIns="0" tIns="0" rIns="0" bIns="0" rtlCol="0" anchor="t">
            <a:spAutoFit/>
          </a:bodyPr>
          <a:lstStyle/>
          <a:p>
            <a:pPr algn="ctr">
              <a:lnSpc>
                <a:spcPts val="1640"/>
              </a:lnSpc>
            </a:pPr>
            <a:r>
              <a:rPr lang="en-US" sz="1171">
                <a:solidFill>
                  <a:srgbClr val="000000"/>
                </a:solidFill>
                <a:latin typeface="Montserrat"/>
                <a:ea typeface="Montserrat"/>
                <a:cs typeface="Montserrat"/>
                <a:sym typeface="Montserrat"/>
              </a:rPr>
              <a:t>(47) 3455-0337</a:t>
            </a:r>
          </a:p>
        </p:txBody>
      </p:sp>
      <p:sp>
        <p:nvSpPr>
          <p:cNvPr id="27" name="TextBox 27"/>
          <p:cNvSpPr txBox="1"/>
          <p:nvPr/>
        </p:nvSpPr>
        <p:spPr>
          <a:xfrm>
            <a:off x="4184286" y="4380331"/>
            <a:ext cx="2289067" cy="408035"/>
          </a:xfrm>
          <a:prstGeom prst="rect">
            <a:avLst/>
          </a:prstGeom>
        </p:spPr>
        <p:txBody>
          <a:bodyPr wrap="square" lIns="0" tIns="0" rIns="0" bIns="0" rtlCol="0" anchor="t">
            <a:spAutoFit/>
          </a:bodyPr>
          <a:lstStyle/>
          <a:p>
            <a:pPr algn="ctr">
              <a:lnSpc>
                <a:spcPts val="1640"/>
              </a:lnSpc>
            </a:pPr>
            <a:r>
              <a:rPr lang="en-US" sz="1171">
                <a:solidFill>
                  <a:srgbClr val="000000"/>
                </a:solidFill>
                <a:latin typeface="Montserrat"/>
                <a:ea typeface="Montserrat"/>
                <a:cs typeface="Montserrat"/>
                <a:sym typeface="Montserrat"/>
              </a:rPr>
              <a:t>Rua Pedro Robl, 13 - Colonial</a:t>
            </a:r>
          </a:p>
          <a:p>
            <a:pPr algn="ctr">
              <a:lnSpc>
                <a:spcPts val="1640"/>
              </a:lnSpc>
            </a:pPr>
            <a:endParaRPr lang="en-US" sz="1171">
              <a:solidFill>
                <a:srgbClr val="000000"/>
              </a:solidFill>
              <a:latin typeface="Montserrat"/>
              <a:ea typeface="Montserrat"/>
              <a:cs typeface="Montserrat"/>
              <a:sym typeface="Montserrat"/>
            </a:endParaRPr>
          </a:p>
        </p:txBody>
      </p:sp>
      <p:sp>
        <p:nvSpPr>
          <p:cNvPr id="28" name="TextBox 28"/>
          <p:cNvSpPr txBox="1"/>
          <p:nvPr/>
        </p:nvSpPr>
        <p:spPr>
          <a:xfrm>
            <a:off x="4184284" y="4755717"/>
            <a:ext cx="1590096" cy="396199"/>
          </a:xfrm>
          <a:prstGeom prst="rect">
            <a:avLst/>
          </a:prstGeom>
        </p:spPr>
        <p:txBody>
          <a:bodyPr wrap="square" lIns="0" tIns="0" rIns="0" bIns="0" rtlCol="0" anchor="t">
            <a:spAutoFit/>
          </a:bodyPr>
          <a:lstStyle/>
          <a:p>
            <a:pPr algn="ctr">
              <a:lnSpc>
                <a:spcPts val="1640"/>
              </a:lnSpc>
            </a:pPr>
            <a:r>
              <a:rPr lang="en-US" sz="1171">
                <a:solidFill>
                  <a:srgbClr val="000000"/>
                </a:solidFill>
                <a:latin typeface="Montserrat"/>
                <a:ea typeface="Montserrat"/>
                <a:cs typeface="Montserrat"/>
                <a:sym typeface="Montserrat"/>
              </a:rPr>
              <a:t>(47) 3635-0222</a:t>
            </a:r>
          </a:p>
          <a:p>
            <a:pPr algn="ctr">
              <a:lnSpc>
                <a:spcPts val="1640"/>
              </a:lnSpc>
            </a:pPr>
            <a:endParaRPr lang="en-US" sz="1171">
              <a:solidFill>
                <a:srgbClr val="000000"/>
              </a:solidFill>
              <a:latin typeface="Montserrat"/>
              <a:ea typeface="Montserrat"/>
              <a:cs typeface="Montserrat"/>
              <a:sym typeface="Montserrat"/>
            </a:endParaRPr>
          </a:p>
        </p:txBody>
      </p:sp>
      <p:sp>
        <p:nvSpPr>
          <p:cNvPr id="29" name="TextBox 29"/>
          <p:cNvSpPr txBox="1"/>
          <p:nvPr/>
        </p:nvSpPr>
        <p:spPr>
          <a:xfrm>
            <a:off x="675990" y="5963877"/>
            <a:ext cx="6128010" cy="855555"/>
          </a:xfrm>
          <a:prstGeom prst="rect">
            <a:avLst/>
          </a:prstGeom>
        </p:spPr>
        <p:txBody>
          <a:bodyPr lIns="0" tIns="0" rIns="0" bIns="0" rtlCol="0" anchor="t">
            <a:spAutoFit/>
          </a:bodyPr>
          <a:lstStyle/>
          <a:p>
            <a:pPr algn="just">
              <a:lnSpc>
                <a:spcPts val="1679"/>
              </a:lnSpc>
            </a:pPr>
            <a:r>
              <a:rPr lang="en-US" sz="1200">
                <a:solidFill>
                  <a:srgbClr val="000000"/>
                </a:solidFill>
                <a:latin typeface="Montserrat"/>
                <a:ea typeface="Montserrat"/>
                <a:cs typeface="Montserrat"/>
                <a:sym typeface="Montserrat"/>
              </a:rPr>
              <a:t>Agradecemos a oportunidade e vossa atenção à nossa proposta técnica e comercial referente a fornecimento de equipamentos para geração de ar comprimido.</a:t>
            </a:r>
          </a:p>
          <a:p>
            <a:pPr algn="just">
              <a:lnSpc>
                <a:spcPts val="1679"/>
              </a:lnSpc>
            </a:pPr>
            <a:endParaRPr lang="en-US" sz="1200">
              <a:solidFill>
                <a:srgbClr val="000000"/>
              </a:solidFill>
              <a:latin typeface="Montserrat"/>
              <a:ea typeface="Montserrat"/>
              <a:cs typeface="Montserrat"/>
              <a:sym typeface="Montserrat"/>
            </a:endParaRPr>
          </a:p>
        </p:txBody>
      </p:sp>
      <p:sp>
        <p:nvSpPr>
          <p:cNvPr id="30" name="TextBox 30"/>
          <p:cNvSpPr txBox="1"/>
          <p:nvPr/>
        </p:nvSpPr>
        <p:spPr>
          <a:xfrm>
            <a:off x="675990" y="6923997"/>
            <a:ext cx="6324722" cy="855427"/>
          </a:xfrm>
          <a:prstGeom prst="rect">
            <a:avLst/>
          </a:prstGeom>
        </p:spPr>
        <p:txBody>
          <a:bodyPr lIns="0" tIns="0" rIns="0" bIns="0" rtlCol="0" anchor="t">
            <a:spAutoFit/>
          </a:bodyPr>
          <a:lstStyle/>
          <a:p>
            <a:pPr>
              <a:lnSpc>
                <a:spcPts val="1675"/>
              </a:lnSpc>
            </a:pPr>
            <a:r>
              <a:rPr lang="en-US" sz="1196">
                <a:solidFill>
                  <a:srgbClr val="000000"/>
                </a:solidFill>
                <a:latin typeface="Montserrat Medium"/>
                <a:ea typeface="Montserrat Medium"/>
                <a:cs typeface="Montserrat Medium"/>
                <a:sym typeface="Montserrat Medium"/>
              </a:rPr>
              <a:t>Desde já ficamos à disposição para esclarecimentos de quaisquer dúvidas ou para o fornecimento de informações adicionais que se fizerem necessárias.</a:t>
            </a:r>
          </a:p>
          <a:p>
            <a:pPr>
              <a:lnSpc>
                <a:spcPts val="1675"/>
              </a:lnSpc>
            </a:pPr>
            <a:endParaRPr lang="en-US" sz="1196" b="1">
              <a:solidFill>
                <a:srgbClr val="000000"/>
              </a:solidFill>
              <a:latin typeface="Montserrat Medium"/>
              <a:ea typeface="Montserrat Medium"/>
              <a:cs typeface="Montserrat Medium"/>
              <a:sym typeface="Montserrat Medium"/>
            </a:endParaRPr>
          </a:p>
          <a:p>
            <a:pPr>
              <a:lnSpc>
                <a:spcPts val="1675"/>
              </a:lnSpc>
            </a:pPr>
            <a:endParaRPr lang="en-US" sz="1196" b="1">
              <a:solidFill>
                <a:srgbClr val="000000"/>
              </a:solidFill>
              <a:latin typeface="Montserrat Medium"/>
              <a:ea typeface="Montserrat Medium"/>
              <a:cs typeface="Montserrat Medium"/>
              <a:sym typeface="Montserrat Medium"/>
            </a:endParaRPr>
          </a:p>
        </p:txBody>
      </p:sp>
      <p:sp>
        <p:nvSpPr>
          <p:cNvPr id="31" name="TextBox 31"/>
          <p:cNvSpPr txBox="1"/>
          <p:nvPr/>
        </p:nvSpPr>
        <p:spPr>
          <a:xfrm>
            <a:off x="691357" y="8216860"/>
            <a:ext cx="6324722" cy="1509452"/>
          </a:xfrm>
          <a:prstGeom prst="rect">
            <a:avLst/>
          </a:prstGeom>
        </p:spPr>
        <p:txBody>
          <a:bodyPr lIns="0" tIns="0" rIns="0" bIns="0" rtlCol="0" anchor="t">
            <a:spAutoFit/>
          </a:bodyPr>
          <a:lstStyle/>
          <a:p>
            <a:pPr>
              <a:lnSpc>
                <a:spcPts val="1675"/>
              </a:lnSpc>
            </a:pPr>
            <a:r>
              <a:rPr lang="en-US" sz="1196">
                <a:solidFill>
                  <a:srgbClr val="000000"/>
                </a:solidFill>
                <a:latin typeface="Montserrat Medium"/>
                <a:ea typeface="Montserrat Medium"/>
                <a:cs typeface="Montserrat Medium"/>
                <a:sym typeface="Montserrat Medium"/>
              </a:rPr>
              <a:t>Atenciosamente,</a:t>
            </a:r>
          </a:p>
          <a:p>
            <a:pPr>
              <a:lnSpc>
                <a:spcPts val="1675"/>
              </a:lnSpc>
            </a:pPr>
            <a:endParaRPr lang="en-US" sz="1196">
              <a:solidFill>
                <a:srgbClr val="000000"/>
              </a:solidFill>
              <a:latin typeface="Montserrat Medium"/>
              <a:ea typeface="Montserrat Medium"/>
              <a:cs typeface="Montserrat Medium"/>
              <a:sym typeface="Montserrat Medium"/>
            </a:endParaRPr>
          </a:p>
          <a:p>
            <a:pPr>
              <a:lnSpc>
                <a:spcPts val="1675"/>
              </a:lnSpc>
            </a:pPr>
            <a:r>
              <a:rPr lang="en-US" sz="1196">
                <a:solidFill>
                  <a:srgbClr val="000000"/>
                </a:solidFill>
                <a:latin typeface="Montserrat Medium"/>
                <a:ea typeface="Montserrat Medium"/>
                <a:cs typeface="Montserrat Medium"/>
                <a:sym typeface="Montserrat Medium"/>
              </a:rPr>
              <a:t>Nome Sobrenome</a:t>
            </a:r>
          </a:p>
          <a:p>
            <a:pPr>
              <a:lnSpc>
                <a:spcPts val="1675"/>
              </a:lnSpc>
            </a:pPr>
            <a:r>
              <a:rPr lang="en-US" sz="1196">
                <a:solidFill>
                  <a:srgbClr val="000000"/>
                </a:solidFill>
                <a:latin typeface="Montserrat Medium"/>
                <a:ea typeface="Montserrat Medium"/>
                <a:cs typeface="Montserrat Medium"/>
                <a:sym typeface="Montserrat Medium"/>
              </a:rPr>
              <a:t>Consultor Técnico de Vendas</a:t>
            </a:r>
          </a:p>
          <a:p>
            <a:pPr>
              <a:lnSpc>
                <a:spcPts val="1675"/>
              </a:lnSpc>
            </a:pPr>
            <a:r>
              <a:rPr lang="en-US" sz="1196">
                <a:solidFill>
                  <a:srgbClr val="000000"/>
                </a:solidFill>
                <a:latin typeface="Montserrat Medium"/>
                <a:ea typeface="Montserrat Medium"/>
                <a:cs typeface="Montserrat Medium"/>
                <a:sym typeface="Montserrat Medium"/>
              </a:rPr>
              <a:t>     (47) 00000</a:t>
            </a:r>
          </a:p>
          <a:p>
            <a:pPr>
              <a:lnSpc>
                <a:spcPts val="1675"/>
              </a:lnSpc>
            </a:pPr>
            <a:r>
              <a:rPr lang="en-US" sz="1196" b="1" u="sng">
                <a:solidFill>
                  <a:srgbClr val="000000"/>
                </a:solidFill>
                <a:latin typeface="Montserrat Medium"/>
                <a:ea typeface="Montserrat Medium"/>
                <a:cs typeface="Montserrat Medium"/>
                <a:sym typeface="Montserrat Medium"/>
                <a:hlinkClick r:id="rId7" tooltip="mailto:tavares@evolucaocompressores.com.br"/>
              </a:rPr>
              <a:t>email@evolucaocompressores.com.br</a:t>
            </a:r>
            <a:r>
              <a:rPr lang="en-US" sz="1196" b="1">
                <a:solidFill>
                  <a:srgbClr val="000000"/>
                </a:solidFill>
                <a:latin typeface="Montserrat Medium"/>
                <a:ea typeface="Montserrat Medium"/>
                <a:cs typeface="Montserrat Medium"/>
                <a:sym typeface="Montserrat Medium"/>
              </a:rPr>
              <a:t> </a:t>
            </a:r>
          </a:p>
          <a:p>
            <a:pPr>
              <a:lnSpc>
                <a:spcPts val="1675"/>
              </a:lnSpc>
            </a:pPr>
            <a:endParaRPr lang="en-US" sz="1196" b="1">
              <a:solidFill>
                <a:srgbClr val="000000"/>
              </a:solidFill>
              <a:latin typeface="Montserrat Medium"/>
              <a:ea typeface="Montserrat Medium"/>
              <a:cs typeface="Montserrat Medium"/>
              <a:sym typeface="Montserrat Medium"/>
            </a:endParaRPr>
          </a:p>
        </p:txBody>
      </p:sp>
      <p:pic>
        <p:nvPicPr>
          <p:cNvPr id="36" name="Imagem 35">
            <a:extLst>
              <a:ext uri="{FF2B5EF4-FFF2-40B4-BE49-F238E27FC236}">
                <a16:creationId xmlns:a16="http://schemas.microsoft.com/office/drawing/2014/main" id="{D45A9AA0-0CD1-0BDD-757A-35EB2637447C}"/>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1826" y="63341"/>
            <a:ext cx="7464673" cy="859247"/>
          </a:xfrm>
          <a:prstGeom prst="rect">
            <a:avLst/>
          </a:prstGeom>
        </p:spPr>
      </p:pic>
      <p:pic>
        <p:nvPicPr>
          <p:cNvPr id="7" name="Imagem 6">
            <a:hlinkClick r:id="rId9" tooltip="Visite nosso website"/>
            <a:extLst>
              <a:ext uri="{FF2B5EF4-FFF2-40B4-BE49-F238E27FC236}">
                <a16:creationId xmlns:a16="http://schemas.microsoft.com/office/drawing/2014/main" id="{1D054A0C-0791-1A18-BD12-DD239E6D218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360020" y="9857205"/>
            <a:ext cx="655158" cy="655158"/>
          </a:xfrm>
          <a:prstGeom prst="rect">
            <a:avLst/>
          </a:prstGeom>
        </p:spPr>
      </p:pic>
      <p:pic>
        <p:nvPicPr>
          <p:cNvPr id="8" name="Imagem 7">
            <a:hlinkClick r:id="rId11" tooltip="Vídeo Institucional"/>
            <a:extLst>
              <a:ext uri="{FF2B5EF4-FFF2-40B4-BE49-F238E27FC236}">
                <a16:creationId xmlns:a16="http://schemas.microsoft.com/office/drawing/2014/main" id="{A4A434A5-4653-F7A1-1BCB-6B1FD1D9C63F}"/>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5052535" y="10160011"/>
            <a:ext cx="369574" cy="335547"/>
          </a:xfrm>
          <a:prstGeom prst="rect">
            <a:avLst/>
          </a:prstGeom>
        </p:spPr>
      </p:pic>
      <p:pic>
        <p:nvPicPr>
          <p:cNvPr id="9" name="Imagem 8">
            <a:hlinkClick r:id="rId13"/>
            <a:extLst>
              <a:ext uri="{FF2B5EF4-FFF2-40B4-BE49-F238E27FC236}">
                <a16:creationId xmlns:a16="http://schemas.microsoft.com/office/drawing/2014/main" id="{4764EA7B-DDC0-F1FD-A698-CE8FB23530D5}"/>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5467681" y="10137173"/>
            <a:ext cx="322849" cy="322849"/>
          </a:xfrm>
          <a:prstGeom prst="rect">
            <a:avLst/>
          </a:prstGeom>
        </p:spPr>
      </p:pic>
      <p:pic>
        <p:nvPicPr>
          <p:cNvPr id="10" name="Imagem 9">
            <a:hlinkClick r:id="rId15"/>
            <a:extLst>
              <a:ext uri="{FF2B5EF4-FFF2-40B4-BE49-F238E27FC236}">
                <a16:creationId xmlns:a16="http://schemas.microsoft.com/office/drawing/2014/main" id="{EFC4E57F-AFCE-FE69-B516-E41C5581A00A}"/>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5874612" y="10137172"/>
            <a:ext cx="322849" cy="322849"/>
          </a:xfrm>
          <a:prstGeom prst="rect">
            <a:avLst/>
          </a:prstGeom>
        </p:spPr>
      </p:pic>
      <p:pic>
        <p:nvPicPr>
          <p:cNvPr id="12" name="Imagem 11">
            <a:hlinkClick r:id="rId17"/>
            <a:extLst>
              <a:ext uri="{FF2B5EF4-FFF2-40B4-BE49-F238E27FC236}">
                <a16:creationId xmlns:a16="http://schemas.microsoft.com/office/drawing/2014/main" id="{5D3C9FEB-8FCF-C112-8A57-8F1D5A16CCEA}"/>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6281543" y="10140452"/>
            <a:ext cx="322849" cy="322849"/>
          </a:xfrm>
          <a:prstGeom prst="rect">
            <a:avLst/>
          </a:prstGeom>
        </p:spPr>
      </p:pic>
      <p:pic>
        <p:nvPicPr>
          <p:cNvPr id="32" name="Imagem 31">
            <a:hlinkClick r:id="rId19"/>
            <a:extLst>
              <a:ext uri="{FF2B5EF4-FFF2-40B4-BE49-F238E27FC236}">
                <a16:creationId xmlns:a16="http://schemas.microsoft.com/office/drawing/2014/main" id="{6B0A0210-A9AB-5E7A-55E6-3341FBFBCE38}"/>
              </a:ext>
            </a:extLst>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6659624" y="10137172"/>
            <a:ext cx="341088" cy="341088"/>
          </a:xfrm>
          <a:prstGeom prst="rect">
            <a:avLst/>
          </a:prstGeom>
        </p:spPr>
      </p:pic>
      <p:sp>
        <p:nvSpPr>
          <p:cNvPr id="34" name="CaixaDeTexto 33">
            <a:extLst>
              <a:ext uri="{FF2B5EF4-FFF2-40B4-BE49-F238E27FC236}">
                <a16:creationId xmlns:a16="http://schemas.microsoft.com/office/drawing/2014/main" id="{7AEB7EC8-E04C-7768-5E4D-62A404AF4F28}"/>
              </a:ext>
            </a:extLst>
          </p:cNvPr>
          <p:cNvSpPr txBox="1"/>
          <p:nvPr/>
        </p:nvSpPr>
        <p:spPr>
          <a:xfrm>
            <a:off x="4322663" y="9601198"/>
            <a:ext cx="3794760" cy="307777"/>
          </a:xfrm>
          <a:prstGeom prst="rect">
            <a:avLst/>
          </a:prstGeom>
          <a:noFill/>
        </p:spPr>
        <p:txBody>
          <a:bodyPr wrap="square">
            <a:spAutoFit/>
          </a:bodyPr>
          <a:lstStyle/>
          <a:p>
            <a:r>
              <a:rPr lang="pt-BR" sz="1400" b="1">
                <a:latin typeface="Montserrat" panose="00000500000000000000" pitchFamily="2" charset="0"/>
                <a:cs typeface="Aharoni" panose="02010803020104030203" pitchFamily="2" charset="-79"/>
              </a:rPr>
              <a:t>Conecte-se com a gente:</a:t>
            </a:r>
            <a:endParaRPr lang="pt-BR" sz="1400" b="1" dirty="0">
              <a:latin typeface="Montserrat" panose="00000500000000000000" pitchFamily="2" charset="0"/>
              <a:cs typeface="Aharoni" panose="02010803020104030203" pitchFamily="2" charset="-79"/>
            </a:endParaRPr>
          </a:p>
        </p:txBody>
      </p:sp>
      <p:grpSp>
        <p:nvGrpSpPr>
          <p:cNvPr id="33" name="Group 8">
            <a:extLst>
              <a:ext uri="{FF2B5EF4-FFF2-40B4-BE49-F238E27FC236}">
                <a16:creationId xmlns:a16="http://schemas.microsoft.com/office/drawing/2014/main" id="{A69A751A-F3FC-5646-DACA-0BCC7EA5C1E2}"/>
              </a:ext>
            </a:extLst>
          </p:cNvPr>
          <p:cNvGrpSpPr/>
          <p:nvPr/>
        </p:nvGrpSpPr>
        <p:grpSpPr>
          <a:xfrm>
            <a:off x="1" y="10514133"/>
            <a:ext cx="7556500" cy="179269"/>
            <a:chOff x="0" y="0"/>
            <a:chExt cx="3047987" cy="131886"/>
          </a:xfrm>
        </p:grpSpPr>
        <p:sp>
          <p:nvSpPr>
            <p:cNvPr id="35" name="Freeform 9">
              <a:extLst>
                <a:ext uri="{FF2B5EF4-FFF2-40B4-BE49-F238E27FC236}">
                  <a16:creationId xmlns:a16="http://schemas.microsoft.com/office/drawing/2014/main" id="{08D3146D-81A7-B3D4-E85C-B3BF1671E914}"/>
                </a:ext>
              </a:extLst>
            </p:cNvPr>
            <p:cNvSpPr/>
            <p:nvPr/>
          </p:nvSpPr>
          <p:spPr>
            <a:xfrm>
              <a:off x="0" y="0"/>
              <a:ext cx="3047987" cy="131886"/>
            </a:xfrm>
            <a:custGeom>
              <a:avLst/>
              <a:gdLst/>
              <a:ahLst/>
              <a:cxnLst/>
              <a:rect l="l" t="t" r="r" b="b"/>
              <a:pathLst>
                <a:path w="3047987" h="131886">
                  <a:moveTo>
                    <a:pt x="0" y="0"/>
                  </a:moveTo>
                  <a:lnTo>
                    <a:pt x="3047987" y="0"/>
                  </a:lnTo>
                  <a:lnTo>
                    <a:pt x="3047987" y="131886"/>
                  </a:lnTo>
                  <a:lnTo>
                    <a:pt x="0" y="131886"/>
                  </a:lnTo>
                  <a:close/>
                </a:path>
              </a:pathLst>
            </a:custGeom>
            <a:solidFill>
              <a:srgbClr val="8B8A88"/>
            </a:solidFill>
          </p:spPr>
        </p:sp>
        <p:sp>
          <p:nvSpPr>
            <p:cNvPr id="40" name="TextBox 10">
              <a:extLst>
                <a:ext uri="{FF2B5EF4-FFF2-40B4-BE49-F238E27FC236}">
                  <a16:creationId xmlns:a16="http://schemas.microsoft.com/office/drawing/2014/main" id="{79932149-3754-DE7F-32BE-8AA360C5165C}"/>
                </a:ext>
              </a:extLst>
            </p:cNvPr>
            <p:cNvSpPr txBox="1"/>
            <p:nvPr/>
          </p:nvSpPr>
          <p:spPr>
            <a:xfrm>
              <a:off x="0" y="-38100"/>
              <a:ext cx="3047987" cy="169986"/>
            </a:xfrm>
            <a:prstGeom prst="rect">
              <a:avLst/>
            </a:prstGeom>
          </p:spPr>
          <p:txBody>
            <a:bodyPr lIns="45156" tIns="45156" rIns="45156" bIns="45156" rtlCol="0" anchor="ctr"/>
            <a:lstStyle/>
            <a:p>
              <a:pPr algn="ctr">
                <a:lnSpc>
                  <a:spcPts val="2140"/>
                </a:lnSpc>
              </a:pP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reeform 11"/>
          <p:cNvSpPr/>
          <p:nvPr/>
        </p:nvSpPr>
        <p:spPr>
          <a:xfrm>
            <a:off x="194819" y="9775585"/>
            <a:ext cx="2350359" cy="891017"/>
          </a:xfrm>
          <a:custGeom>
            <a:avLst/>
            <a:gdLst/>
            <a:ahLst/>
            <a:cxnLst/>
            <a:rect l="l" t="t" r="r" b="b"/>
            <a:pathLst>
              <a:path w="2350359" h="891017">
                <a:moveTo>
                  <a:pt x="0" y="0"/>
                </a:moveTo>
                <a:lnTo>
                  <a:pt x="2350359" y="0"/>
                </a:lnTo>
                <a:lnTo>
                  <a:pt x="2350359" y="891017"/>
                </a:lnTo>
                <a:lnTo>
                  <a:pt x="0" y="891017"/>
                </a:lnTo>
                <a:lnTo>
                  <a:pt x="0" y="0"/>
                </a:lnTo>
                <a:close/>
              </a:path>
            </a:pathLst>
          </a:custGeom>
          <a:blipFill>
            <a:blip r:embed="rId2"/>
            <a:stretch>
              <a:fillRect/>
            </a:stretch>
          </a:blipFill>
        </p:spPr>
      </p:sp>
      <p:sp>
        <p:nvSpPr>
          <p:cNvPr id="12" name="TextBox 12"/>
          <p:cNvSpPr txBox="1"/>
          <p:nvPr/>
        </p:nvSpPr>
        <p:spPr>
          <a:xfrm>
            <a:off x="207519" y="3709259"/>
            <a:ext cx="7055421" cy="2906950"/>
          </a:xfrm>
          <a:prstGeom prst="rect">
            <a:avLst/>
          </a:prstGeom>
        </p:spPr>
        <p:txBody>
          <a:bodyPr lIns="0" tIns="0" rIns="0" bIns="0" rtlCol="0" anchor="t">
            <a:spAutoFit/>
          </a:bodyPr>
          <a:lstStyle/>
          <a:p>
            <a:pPr marL="300073" lvl="1" indent="-150036">
              <a:lnSpc>
                <a:spcPts val="1945"/>
              </a:lnSpc>
              <a:buFont typeface="Arial"/>
              <a:buChar char="•"/>
            </a:pPr>
            <a:r>
              <a:rPr lang="en-US" sz="1389" dirty="0" err="1">
                <a:solidFill>
                  <a:srgbClr val="000000"/>
                </a:solidFill>
                <a:latin typeface="Montserrat"/>
                <a:ea typeface="Montserrat"/>
                <a:cs typeface="Montserrat"/>
                <a:sym typeface="Montserrat"/>
              </a:rPr>
              <a:t>Fundada</a:t>
            </a:r>
            <a:r>
              <a:rPr lang="en-US" sz="1389">
                <a:solidFill>
                  <a:srgbClr val="000000"/>
                </a:solidFill>
                <a:latin typeface="Montserrat"/>
                <a:ea typeface="Montserrat"/>
                <a:cs typeface="Montserrat"/>
                <a:sym typeface="Montserrat"/>
              </a:rPr>
              <a:t> em 1905 pela fusão da “Ingersoll-SergeantDrillCompany” e “Rand DrillCompany”, empresas que foram fundadas em 1871.</a:t>
            </a:r>
          </a:p>
          <a:p>
            <a:pPr marL="300073" lvl="1" indent="-150036">
              <a:lnSpc>
                <a:spcPts val="1945"/>
              </a:lnSpc>
              <a:buFont typeface="Arial"/>
              <a:buChar char="•"/>
            </a:pPr>
            <a:r>
              <a:rPr lang="en-US" sz="1389">
                <a:solidFill>
                  <a:srgbClr val="000000"/>
                </a:solidFill>
                <a:latin typeface="Montserrat"/>
                <a:ea typeface="Montserrat"/>
                <a:cs typeface="Montserrat"/>
                <a:sym typeface="Montserrat"/>
              </a:rPr>
              <a:t>Headquarters - Davidson, North Carolina – USA.</a:t>
            </a:r>
          </a:p>
          <a:p>
            <a:pPr marL="300073" lvl="1" indent="-150036">
              <a:lnSpc>
                <a:spcPts val="1945"/>
              </a:lnSpc>
              <a:buFont typeface="Arial"/>
              <a:buChar char="•"/>
            </a:pPr>
            <a:r>
              <a:rPr lang="en-US" sz="1389">
                <a:solidFill>
                  <a:srgbClr val="000000"/>
                </a:solidFill>
                <a:latin typeface="Montserrat"/>
                <a:ea typeface="Montserrat"/>
                <a:cs typeface="Montserrat"/>
                <a:sym typeface="Montserrat"/>
              </a:rPr>
              <a:t>Listada na bolsa de Nova York desde 1906.</a:t>
            </a:r>
          </a:p>
          <a:p>
            <a:pPr marL="300073" lvl="1" indent="-150036">
              <a:lnSpc>
                <a:spcPts val="1945"/>
              </a:lnSpc>
              <a:buFont typeface="Arial"/>
              <a:buChar char="•"/>
            </a:pPr>
            <a:r>
              <a:rPr lang="en-US" sz="1389">
                <a:solidFill>
                  <a:srgbClr val="000000"/>
                </a:solidFill>
                <a:latin typeface="Montserrat"/>
                <a:ea typeface="Montserrat"/>
                <a:cs typeface="Montserrat"/>
                <a:sym typeface="Montserrat"/>
              </a:rPr>
              <a:t> $14 bilhões valor da companhia.</a:t>
            </a:r>
          </a:p>
          <a:p>
            <a:pPr marL="300073" lvl="1" indent="-150036">
              <a:lnSpc>
                <a:spcPts val="1945"/>
              </a:lnSpc>
              <a:buFont typeface="Arial"/>
              <a:buChar char="•"/>
            </a:pPr>
            <a:r>
              <a:rPr lang="en-US" sz="1389">
                <a:solidFill>
                  <a:srgbClr val="000000"/>
                </a:solidFill>
                <a:latin typeface="Montserrat"/>
                <a:ea typeface="Montserrat"/>
                <a:cs typeface="Montserrat"/>
                <a:sym typeface="Montserrat"/>
              </a:rPr>
              <a:t>60.000 funcionários no mundo.</a:t>
            </a:r>
          </a:p>
          <a:p>
            <a:pPr marL="300073" lvl="1" indent="-150036">
              <a:lnSpc>
                <a:spcPts val="1945"/>
              </a:lnSpc>
              <a:buFont typeface="Arial"/>
              <a:buChar char="•"/>
            </a:pPr>
            <a:r>
              <a:rPr lang="en-US" sz="1389">
                <a:solidFill>
                  <a:srgbClr val="000000"/>
                </a:solidFill>
                <a:latin typeface="Montserrat"/>
                <a:ea typeface="Montserrat"/>
                <a:cs typeface="Montserrat"/>
                <a:sym typeface="Montserrat"/>
              </a:rPr>
              <a:t>83 fabricas no mundo mais Escritórios Comerciais, Centros de Distrib. e Centros de Serviço.</a:t>
            </a:r>
          </a:p>
          <a:p>
            <a:pPr marL="300073" lvl="1" indent="-150036">
              <a:lnSpc>
                <a:spcPts val="1945"/>
              </a:lnSpc>
              <a:buFont typeface="Arial"/>
              <a:buChar char="•"/>
            </a:pPr>
            <a:r>
              <a:rPr lang="en-US" sz="1389">
                <a:solidFill>
                  <a:srgbClr val="000000"/>
                </a:solidFill>
                <a:latin typeface="Montserrat"/>
                <a:ea typeface="Montserrat"/>
                <a:cs typeface="Montserrat"/>
                <a:sym typeface="Montserrat"/>
              </a:rPr>
              <a:t>Canais diretos ou por distribuição, em mais de 100 países.</a:t>
            </a:r>
          </a:p>
          <a:p>
            <a:pPr marL="300073" lvl="1" indent="-150036">
              <a:lnSpc>
                <a:spcPts val="1945"/>
              </a:lnSpc>
              <a:buFont typeface="Arial"/>
              <a:buChar char="•"/>
            </a:pPr>
            <a:r>
              <a:rPr lang="en-US" sz="1389">
                <a:solidFill>
                  <a:srgbClr val="000000"/>
                </a:solidFill>
                <a:latin typeface="Montserrat"/>
                <a:ea typeface="Montserrat"/>
                <a:cs typeface="Montserrat"/>
                <a:sym typeface="Montserrat"/>
              </a:rPr>
              <a:t>Marcas fortes: #1 ou #2 em seus respectivos segmentos.</a:t>
            </a:r>
          </a:p>
          <a:p>
            <a:pPr marL="300073" lvl="1" indent="-150036">
              <a:lnSpc>
                <a:spcPts val="1945"/>
              </a:lnSpc>
              <a:buFont typeface="Arial"/>
              <a:buChar char="•"/>
            </a:pPr>
            <a:r>
              <a:rPr lang="en-US" sz="1389">
                <a:solidFill>
                  <a:srgbClr val="000000"/>
                </a:solidFill>
                <a:latin typeface="Montserrat"/>
                <a:ea typeface="Montserrat"/>
                <a:cs typeface="Montserrat"/>
                <a:sym typeface="Montserrat"/>
              </a:rPr>
              <a:t> Mais de 108 anos de experiência em inovações e tecnológica.</a:t>
            </a:r>
          </a:p>
          <a:p>
            <a:pPr>
              <a:lnSpc>
                <a:spcPts val="1945"/>
              </a:lnSpc>
            </a:pPr>
            <a:endParaRPr lang="en-US" sz="1389">
              <a:solidFill>
                <a:srgbClr val="000000"/>
              </a:solidFill>
              <a:latin typeface="Montserrat"/>
              <a:ea typeface="Montserrat"/>
              <a:cs typeface="Montserrat"/>
              <a:sym typeface="Montserrat"/>
            </a:endParaRPr>
          </a:p>
        </p:txBody>
      </p:sp>
      <p:sp>
        <p:nvSpPr>
          <p:cNvPr id="13" name="Freeform 13"/>
          <p:cNvSpPr/>
          <p:nvPr/>
        </p:nvSpPr>
        <p:spPr>
          <a:xfrm>
            <a:off x="295862" y="2656015"/>
            <a:ext cx="6967079" cy="786545"/>
          </a:xfrm>
          <a:custGeom>
            <a:avLst/>
            <a:gdLst/>
            <a:ahLst/>
            <a:cxnLst/>
            <a:rect l="l" t="t" r="r" b="b"/>
            <a:pathLst>
              <a:path w="6967079" h="786545">
                <a:moveTo>
                  <a:pt x="0" y="0"/>
                </a:moveTo>
                <a:lnTo>
                  <a:pt x="6967079" y="0"/>
                </a:lnTo>
                <a:lnTo>
                  <a:pt x="6967079" y="786546"/>
                </a:lnTo>
                <a:lnTo>
                  <a:pt x="0" y="786546"/>
                </a:lnTo>
                <a:lnTo>
                  <a:pt x="0" y="0"/>
                </a:lnTo>
                <a:close/>
              </a:path>
            </a:pathLst>
          </a:custGeom>
          <a:blipFill>
            <a:blip r:embed="rId3"/>
            <a:stretch>
              <a:fillRect l="-2760" t="-26627" r="-2392" b="-24730"/>
            </a:stretch>
          </a:blipFill>
        </p:spPr>
      </p:sp>
      <p:sp>
        <p:nvSpPr>
          <p:cNvPr id="14" name="Freeform 14"/>
          <p:cNvSpPr/>
          <p:nvPr/>
        </p:nvSpPr>
        <p:spPr>
          <a:xfrm>
            <a:off x="323514" y="6799514"/>
            <a:ext cx="3268773" cy="2177820"/>
          </a:xfrm>
          <a:custGeom>
            <a:avLst/>
            <a:gdLst/>
            <a:ahLst/>
            <a:cxnLst/>
            <a:rect l="l" t="t" r="r" b="b"/>
            <a:pathLst>
              <a:path w="3268773" h="2177820">
                <a:moveTo>
                  <a:pt x="0" y="0"/>
                </a:moveTo>
                <a:lnTo>
                  <a:pt x="3268773" y="0"/>
                </a:lnTo>
                <a:lnTo>
                  <a:pt x="3268773" y="2177820"/>
                </a:lnTo>
                <a:lnTo>
                  <a:pt x="0" y="2177820"/>
                </a:lnTo>
                <a:lnTo>
                  <a:pt x="0" y="0"/>
                </a:lnTo>
                <a:close/>
              </a:path>
            </a:pathLst>
          </a:custGeom>
          <a:blipFill>
            <a:blip r:embed="rId4"/>
            <a:stretch>
              <a:fillRect/>
            </a:stretch>
          </a:blipFill>
        </p:spPr>
      </p:sp>
      <p:sp>
        <p:nvSpPr>
          <p:cNvPr id="15" name="Freeform 15"/>
          <p:cNvSpPr/>
          <p:nvPr/>
        </p:nvSpPr>
        <p:spPr>
          <a:xfrm>
            <a:off x="3685471" y="6829991"/>
            <a:ext cx="3577469" cy="2147345"/>
          </a:xfrm>
          <a:custGeom>
            <a:avLst/>
            <a:gdLst/>
            <a:ahLst/>
            <a:cxnLst/>
            <a:rect l="l" t="t" r="r" b="b"/>
            <a:pathLst>
              <a:path w="3577469" h="2147345">
                <a:moveTo>
                  <a:pt x="0" y="0"/>
                </a:moveTo>
                <a:lnTo>
                  <a:pt x="3577470" y="0"/>
                </a:lnTo>
                <a:lnTo>
                  <a:pt x="3577470" y="2147345"/>
                </a:lnTo>
                <a:lnTo>
                  <a:pt x="0" y="2147345"/>
                </a:lnTo>
                <a:lnTo>
                  <a:pt x="0" y="0"/>
                </a:lnTo>
                <a:close/>
              </a:path>
            </a:pathLst>
          </a:custGeom>
          <a:blipFill>
            <a:blip r:embed="rId5"/>
            <a:stretch>
              <a:fillRect l="-17904" r="-719"/>
            </a:stretch>
          </a:blipFill>
        </p:spPr>
      </p:sp>
      <p:sp>
        <p:nvSpPr>
          <p:cNvPr id="17" name="TextBox 17"/>
          <p:cNvSpPr txBox="1"/>
          <p:nvPr/>
        </p:nvSpPr>
        <p:spPr>
          <a:xfrm>
            <a:off x="375831" y="1246620"/>
            <a:ext cx="4608974" cy="372742"/>
          </a:xfrm>
          <a:prstGeom prst="rect">
            <a:avLst/>
          </a:prstGeom>
        </p:spPr>
        <p:txBody>
          <a:bodyPr lIns="0" tIns="0" rIns="0" bIns="0" rtlCol="0" anchor="t">
            <a:spAutoFit/>
          </a:bodyPr>
          <a:lstStyle/>
          <a:p>
            <a:pPr>
              <a:lnSpc>
                <a:spcPts val="3080"/>
              </a:lnSpc>
            </a:pPr>
            <a:r>
              <a:rPr lang="en-US" sz="2200" b="1">
                <a:solidFill>
                  <a:srgbClr val="6F6F6F"/>
                </a:solidFill>
                <a:latin typeface="Montserrat" panose="00000500000000000000" pitchFamily="2" charset="0"/>
                <a:ea typeface="Montserrat Bold"/>
                <a:cs typeface="Montserrat Bold"/>
                <a:sym typeface="Montserrat Bold"/>
              </a:rPr>
              <a:t>INGERSOLLL RAND NO MUNDO</a:t>
            </a:r>
          </a:p>
        </p:txBody>
      </p:sp>
      <p:sp>
        <p:nvSpPr>
          <p:cNvPr id="18" name="TextBox 18"/>
          <p:cNvSpPr txBox="1"/>
          <p:nvPr/>
        </p:nvSpPr>
        <p:spPr>
          <a:xfrm>
            <a:off x="375831" y="1686040"/>
            <a:ext cx="6639246" cy="956993"/>
          </a:xfrm>
          <a:prstGeom prst="rect">
            <a:avLst/>
          </a:prstGeom>
        </p:spPr>
        <p:txBody>
          <a:bodyPr lIns="0" tIns="0" rIns="0" bIns="0" rtlCol="0" anchor="t">
            <a:spAutoFit/>
          </a:bodyPr>
          <a:lstStyle/>
          <a:p>
            <a:pPr algn="just">
              <a:lnSpc>
                <a:spcPts val="1913"/>
              </a:lnSpc>
            </a:pPr>
            <a:r>
              <a:rPr lang="en-US" sz="1367">
                <a:solidFill>
                  <a:srgbClr val="000000"/>
                </a:solidFill>
                <a:latin typeface="Montserrat"/>
                <a:ea typeface="Montserrat"/>
                <a:cs typeface="Montserrat"/>
                <a:sym typeface="Montserrat"/>
              </a:rPr>
              <a:t>Pioneira na tecnologia de compressores a parafuso no mundo e em compressores com inversor de frequência, criou e patenteou a tecnologia HPM aplicada em seus compressores.</a:t>
            </a:r>
          </a:p>
          <a:p>
            <a:pPr algn="just">
              <a:lnSpc>
                <a:spcPts val="1913"/>
              </a:lnSpc>
            </a:pPr>
            <a:endParaRPr lang="en-US" sz="1367">
              <a:solidFill>
                <a:srgbClr val="000000"/>
              </a:solidFill>
              <a:latin typeface="Montserrat"/>
              <a:ea typeface="Montserrat"/>
              <a:cs typeface="Montserrat"/>
              <a:sym typeface="Montserrat"/>
            </a:endParaRPr>
          </a:p>
        </p:txBody>
      </p:sp>
      <p:sp>
        <p:nvSpPr>
          <p:cNvPr id="19" name="TextBox 19"/>
          <p:cNvSpPr txBox="1"/>
          <p:nvPr/>
        </p:nvSpPr>
        <p:spPr>
          <a:xfrm>
            <a:off x="3685471" y="9053536"/>
            <a:ext cx="3852989" cy="421269"/>
          </a:xfrm>
          <a:prstGeom prst="rect">
            <a:avLst/>
          </a:prstGeom>
        </p:spPr>
        <p:txBody>
          <a:bodyPr lIns="0" tIns="0" rIns="0" bIns="0" rtlCol="0" anchor="t">
            <a:spAutoFit/>
          </a:bodyPr>
          <a:lstStyle/>
          <a:p>
            <a:pPr>
              <a:lnSpc>
                <a:spcPts val="1679"/>
              </a:lnSpc>
            </a:pPr>
            <a:r>
              <a:rPr lang="en-US" sz="1200">
                <a:solidFill>
                  <a:srgbClr val="000000"/>
                </a:solidFill>
                <a:latin typeface="Open Sans"/>
                <a:ea typeface="Open Sans"/>
                <a:cs typeface="Open Sans"/>
                <a:sym typeface="Open Sans"/>
              </a:rPr>
              <a:t>Sede - Davidson, North Carolina – USA</a:t>
            </a:r>
          </a:p>
          <a:p>
            <a:pPr>
              <a:lnSpc>
                <a:spcPts val="1679"/>
              </a:lnSpc>
            </a:pPr>
            <a:endParaRPr lang="en-US" sz="1200">
              <a:solidFill>
                <a:srgbClr val="000000"/>
              </a:solidFill>
              <a:latin typeface="Open Sans"/>
              <a:ea typeface="Open Sans"/>
              <a:cs typeface="Open Sans"/>
              <a:sym typeface="Open Sans"/>
            </a:endParaRPr>
          </a:p>
        </p:txBody>
      </p:sp>
      <p:sp>
        <p:nvSpPr>
          <p:cNvPr id="20" name="TextBox 20"/>
          <p:cNvSpPr txBox="1"/>
          <p:nvPr/>
        </p:nvSpPr>
        <p:spPr>
          <a:xfrm>
            <a:off x="409731" y="9053536"/>
            <a:ext cx="3039082" cy="421269"/>
          </a:xfrm>
          <a:prstGeom prst="rect">
            <a:avLst/>
          </a:prstGeom>
        </p:spPr>
        <p:txBody>
          <a:bodyPr lIns="0" tIns="0" rIns="0" bIns="0" rtlCol="0" anchor="t">
            <a:spAutoFit/>
          </a:bodyPr>
          <a:lstStyle/>
          <a:p>
            <a:pPr algn="ctr">
              <a:lnSpc>
                <a:spcPts val="1679"/>
              </a:lnSpc>
            </a:pPr>
            <a:r>
              <a:rPr lang="en-US" sz="1200">
                <a:solidFill>
                  <a:srgbClr val="000000"/>
                </a:solidFill>
                <a:latin typeface="Open Sans"/>
                <a:ea typeface="Open Sans"/>
                <a:cs typeface="Open Sans"/>
                <a:sym typeface="Open Sans"/>
              </a:rPr>
              <a:t>Unidade produtiva - Campinas, SP - Brasil</a:t>
            </a:r>
          </a:p>
          <a:p>
            <a:pPr algn="ctr">
              <a:lnSpc>
                <a:spcPts val="1679"/>
              </a:lnSpc>
            </a:pPr>
            <a:endParaRPr lang="en-US" sz="1200">
              <a:solidFill>
                <a:srgbClr val="000000"/>
              </a:solidFill>
              <a:latin typeface="Open Sans"/>
              <a:ea typeface="Open Sans"/>
              <a:cs typeface="Open Sans"/>
              <a:sym typeface="Open Sans"/>
            </a:endParaRPr>
          </a:p>
        </p:txBody>
      </p:sp>
      <p:grpSp>
        <p:nvGrpSpPr>
          <p:cNvPr id="21" name="Group 8">
            <a:extLst>
              <a:ext uri="{FF2B5EF4-FFF2-40B4-BE49-F238E27FC236}">
                <a16:creationId xmlns:a16="http://schemas.microsoft.com/office/drawing/2014/main" id="{13A40E96-F669-0EF1-DBC2-99963601EE1F}"/>
              </a:ext>
            </a:extLst>
          </p:cNvPr>
          <p:cNvGrpSpPr/>
          <p:nvPr/>
        </p:nvGrpSpPr>
        <p:grpSpPr>
          <a:xfrm>
            <a:off x="1" y="10514133"/>
            <a:ext cx="7556500" cy="179269"/>
            <a:chOff x="0" y="0"/>
            <a:chExt cx="3047987" cy="131886"/>
          </a:xfrm>
        </p:grpSpPr>
        <p:sp>
          <p:nvSpPr>
            <p:cNvPr id="22" name="Freeform 9">
              <a:extLst>
                <a:ext uri="{FF2B5EF4-FFF2-40B4-BE49-F238E27FC236}">
                  <a16:creationId xmlns:a16="http://schemas.microsoft.com/office/drawing/2014/main" id="{326043C1-49A9-B98B-1344-ECB82358CB9C}"/>
                </a:ext>
              </a:extLst>
            </p:cNvPr>
            <p:cNvSpPr/>
            <p:nvPr/>
          </p:nvSpPr>
          <p:spPr>
            <a:xfrm>
              <a:off x="0" y="0"/>
              <a:ext cx="3047987" cy="131886"/>
            </a:xfrm>
            <a:custGeom>
              <a:avLst/>
              <a:gdLst/>
              <a:ahLst/>
              <a:cxnLst/>
              <a:rect l="l" t="t" r="r" b="b"/>
              <a:pathLst>
                <a:path w="3047987" h="131886">
                  <a:moveTo>
                    <a:pt x="0" y="0"/>
                  </a:moveTo>
                  <a:lnTo>
                    <a:pt x="3047987" y="0"/>
                  </a:lnTo>
                  <a:lnTo>
                    <a:pt x="3047987" y="131886"/>
                  </a:lnTo>
                  <a:lnTo>
                    <a:pt x="0" y="131886"/>
                  </a:lnTo>
                  <a:close/>
                </a:path>
              </a:pathLst>
            </a:custGeom>
            <a:solidFill>
              <a:srgbClr val="8B8A88"/>
            </a:solidFill>
          </p:spPr>
        </p:sp>
        <p:sp>
          <p:nvSpPr>
            <p:cNvPr id="23" name="TextBox 10">
              <a:extLst>
                <a:ext uri="{FF2B5EF4-FFF2-40B4-BE49-F238E27FC236}">
                  <a16:creationId xmlns:a16="http://schemas.microsoft.com/office/drawing/2014/main" id="{D2DDBB26-AABE-3B21-FC6E-50CCE913A46E}"/>
                </a:ext>
              </a:extLst>
            </p:cNvPr>
            <p:cNvSpPr txBox="1"/>
            <p:nvPr/>
          </p:nvSpPr>
          <p:spPr>
            <a:xfrm>
              <a:off x="0" y="-38100"/>
              <a:ext cx="3047987" cy="169986"/>
            </a:xfrm>
            <a:prstGeom prst="rect">
              <a:avLst/>
            </a:prstGeom>
          </p:spPr>
          <p:txBody>
            <a:bodyPr lIns="45156" tIns="45156" rIns="45156" bIns="45156" rtlCol="0" anchor="ctr"/>
            <a:lstStyle/>
            <a:p>
              <a:pPr algn="ctr">
                <a:lnSpc>
                  <a:spcPts val="2140"/>
                </a:lnSpc>
              </a:pPr>
              <a:endParaRPr/>
            </a:p>
          </p:txBody>
        </p:sp>
      </p:grpSp>
      <p:pic>
        <p:nvPicPr>
          <p:cNvPr id="7" name="Imagem 6">
            <a:extLst>
              <a:ext uri="{FF2B5EF4-FFF2-40B4-BE49-F238E27FC236}">
                <a16:creationId xmlns:a16="http://schemas.microsoft.com/office/drawing/2014/main" id="{85E23525-FC7D-D267-B42F-22BCD146C33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1826" y="63341"/>
            <a:ext cx="7464673" cy="859247"/>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reeform 11"/>
          <p:cNvSpPr/>
          <p:nvPr/>
        </p:nvSpPr>
        <p:spPr>
          <a:xfrm>
            <a:off x="447850" y="9765955"/>
            <a:ext cx="2350359" cy="891017"/>
          </a:xfrm>
          <a:custGeom>
            <a:avLst/>
            <a:gdLst/>
            <a:ahLst/>
            <a:cxnLst/>
            <a:rect l="l" t="t" r="r" b="b"/>
            <a:pathLst>
              <a:path w="2350359" h="891017">
                <a:moveTo>
                  <a:pt x="0" y="0"/>
                </a:moveTo>
                <a:lnTo>
                  <a:pt x="2350359" y="0"/>
                </a:lnTo>
                <a:lnTo>
                  <a:pt x="2350359" y="891017"/>
                </a:lnTo>
                <a:lnTo>
                  <a:pt x="0" y="891017"/>
                </a:lnTo>
                <a:lnTo>
                  <a:pt x="0" y="0"/>
                </a:lnTo>
                <a:close/>
              </a:path>
            </a:pathLst>
          </a:custGeom>
          <a:blipFill>
            <a:blip r:embed="rId2"/>
            <a:stretch>
              <a:fillRect/>
            </a:stretch>
          </a:blipFill>
        </p:spPr>
      </p:sp>
      <p:sp>
        <p:nvSpPr>
          <p:cNvPr id="13" name="Freeform 13"/>
          <p:cNvSpPr/>
          <p:nvPr/>
        </p:nvSpPr>
        <p:spPr>
          <a:xfrm>
            <a:off x="1096525" y="2452247"/>
            <a:ext cx="5342421" cy="7243960"/>
          </a:xfrm>
          <a:custGeom>
            <a:avLst/>
            <a:gdLst/>
            <a:ahLst/>
            <a:cxnLst/>
            <a:rect l="l" t="t" r="r" b="b"/>
            <a:pathLst>
              <a:path w="5342421" h="7243960">
                <a:moveTo>
                  <a:pt x="0" y="0"/>
                </a:moveTo>
                <a:lnTo>
                  <a:pt x="5342420" y="0"/>
                </a:lnTo>
                <a:lnTo>
                  <a:pt x="5342420" y="7243961"/>
                </a:lnTo>
                <a:lnTo>
                  <a:pt x="0" y="7243961"/>
                </a:lnTo>
                <a:lnTo>
                  <a:pt x="0" y="0"/>
                </a:lnTo>
                <a:close/>
              </a:path>
            </a:pathLst>
          </a:custGeom>
          <a:blipFill>
            <a:blip r:embed="rId3"/>
            <a:stretch>
              <a:fillRect/>
            </a:stretch>
          </a:blipFill>
        </p:spPr>
      </p:sp>
      <p:sp>
        <p:nvSpPr>
          <p:cNvPr id="14" name="TextBox 14"/>
          <p:cNvSpPr txBox="1"/>
          <p:nvPr/>
        </p:nvSpPr>
        <p:spPr>
          <a:xfrm>
            <a:off x="494992" y="1082845"/>
            <a:ext cx="4608974" cy="372742"/>
          </a:xfrm>
          <a:prstGeom prst="rect">
            <a:avLst/>
          </a:prstGeom>
        </p:spPr>
        <p:txBody>
          <a:bodyPr lIns="0" tIns="0" rIns="0" bIns="0" rtlCol="0" anchor="t">
            <a:spAutoFit/>
          </a:bodyPr>
          <a:lstStyle/>
          <a:p>
            <a:pPr>
              <a:lnSpc>
                <a:spcPts val="3080"/>
              </a:lnSpc>
            </a:pPr>
            <a:r>
              <a:rPr lang="en-US" sz="2200" b="1">
                <a:solidFill>
                  <a:srgbClr val="6F6F6F"/>
                </a:solidFill>
                <a:latin typeface="Montserrat" panose="00000500000000000000" pitchFamily="2" charset="0"/>
                <a:ea typeface="Montserrat Bold"/>
                <a:cs typeface="Montserrat Bold"/>
                <a:sym typeface="Montserrat Bold"/>
              </a:rPr>
              <a:t>NOVA INGERSOLL RAND</a:t>
            </a:r>
          </a:p>
        </p:txBody>
      </p:sp>
      <p:sp>
        <p:nvSpPr>
          <p:cNvPr id="15" name="TextBox 15"/>
          <p:cNvSpPr txBox="1"/>
          <p:nvPr/>
        </p:nvSpPr>
        <p:spPr>
          <a:xfrm>
            <a:off x="494992" y="1639245"/>
            <a:ext cx="6639246" cy="708228"/>
          </a:xfrm>
          <a:prstGeom prst="rect">
            <a:avLst/>
          </a:prstGeom>
        </p:spPr>
        <p:txBody>
          <a:bodyPr lIns="0" tIns="0" rIns="0" bIns="0" rtlCol="0" anchor="t">
            <a:spAutoFit/>
          </a:bodyPr>
          <a:lstStyle/>
          <a:p>
            <a:pPr algn="just">
              <a:lnSpc>
                <a:spcPts val="1913"/>
              </a:lnSpc>
            </a:pPr>
            <a:r>
              <a:rPr lang="en-US" sz="1367">
                <a:solidFill>
                  <a:srgbClr val="000000"/>
                </a:solidFill>
                <a:latin typeface="Montserrat"/>
                <a:ea typeface="Montserrat"/>
                <a:cs typeface="Montserrat"/>
                <a:sym typeface="Montserrat"/>
              </a:rPr>
              <a:t>O vasto portfólio de produtos inclui marcas de forte legado, como Gardner Denver, Ingersoll Rand, Champion e outras marcas industriais:</a:t>
            </a:r>
          </a:p>
          <a:p>
            <a:pPr algn="just">
              <a:lnSpc>
                <a:spcPts val="1913"/>
              </a:lnSpc>
            </a:pPr>
            <a:endParaRPr lang="en-US" sz="1367">
              <a:solidFill>
                <a:srgbClr val="000000"/>
              </a:solidFill>
              <a:latin typeface="Montserrat"/>
              <a:ea typeface="Montserrat"/>
              <a:cs typeface="Montserrat"/>
              <a:sym typeface="Montserrat"/>
            </a:endParaRPr>
          </a:p>
        </p:txBody>
      </p:sp>
      <p:pic>
        <p:nvPicPr>
          <p:cNvPr id="12" name="Imagem 11">
            <a:extLst>
              <a:ext uri="{FF2B5EF4-FFF2-40B4-BE49-F238E27FC236}">
                <a16:creationId xmlns:a16="http://schemas.microsoft.com/office/drawing/2014/main" id="{89E8B3EB-0C72-CA17-E264-92B61409BED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1826" y="63341"/>
            <a:ext cx="7464673" cy="859247"/>
          </a:xfrm>
          <a:prstGeom prst="rect">
            <a:avLst/>
          </a:prstGeom>
        </p:spPr>
      </p:pic>
      <p:grpSp>
        <p:nvGrpSpPr>
          <p:cNvPr id="7" name="Group 8">
            <a:extLst>
              <a:ext uri="{FF2B5EF4-FFF2-40B4-BE49-F238E27FC236}">
                <a16:creationId xmlns:a16="http://schemas.microsoft.com/office/drawing/2014/main" id="{3E8D3CBC-64D2-79D2-98B3-6FC4D3E2D07E}"/>
              </a:ext>
            </a:extLst>
          </p:cNvPr>
          <p:cNvGrpSpPr/>
          <p:nvPr/>
        </p:nvGrpSpPr>
        <p:grpSpPr>
          <a:xfrm>
            <a:off x="1" y="10514133"/>
            <a:ext cx="7556500" cy="179269"/>
            <a:chOff x="0" y="0"/>
            <a:chExt cx="3047987" cy="131886"/>
          </a:xfrm>
        </p:grpSpPr>
        <p:sp>
          <p:nvSpPr>
            <p:cNvPr id="16" name="Freeform 9">
              <a:extLst>
                <a:ext uri="{FF2B5EF4-FFF2-40B4-BE49-F238E27FC236}">
                  <a16:creationId xmlns:a16="http://schemas.microsoft.com/office/drawing/2014/main" id="{A6D859AC-3558-F7D7-A751-2B4B5FC237E8}"/>
                </a:ext>
              </a:extLst>
            </p:cNvPr>
            <p:cNvSpPr/>
            <p:nvPr/>
          </p:nvSpPr>
          <p:spPr>
            <a:xfrm>
              <a:off x="0" y="0"/>
              <a:ext cx="3047987" cy="131886"/>
            </a:xfrm>
            <a:custGeom>
              <a:avLst/>
              <a:gdLst/>
              <a:ahLst/>
              <a:cxnLst/>
              <a:rect l="l" t="t" r="r" b="b"/>
              <a:pathLst>
                <a:path w="3047987" h="131886">
                  <a:moveTo>
                    <a:pt x="0" y="0"/>
                  </a:moveTo>
                  <a:lnTo>
                    <a:pt x="3047987" y="0"/>
                  </a:lnTo>
                  <a:lnTo>
                    <a:pt x="3047987" y="131886"/>
                  </a:lnTo>
                  <a:lnTo>
                    <a:pt x="0" y="131886"/>
                  </a:lnTo>
                  <a:close/>
                </a:path>
              </a:pathLst>
            </a:custGeom>
            <a:solidFill>
              <a:srgbClr val="8B8A88"/>
            </a:solidFill>
          </p:spPr>
        </p:sp>
        <p:sp>
          <p:nvSpPr>
            <p:cNvPr id="17" name="TextBox 10">
              <a:extLst>
                <a:ext uri="{FF2B5EF4-FFF2-40B4-BE49-F238E27FC236}">
                  <a16:creationId xmlns:a16="http://schemas.microsoft.com/office/drawing/2014/main" id="{5AA9CEA4-D0E6-F801-D869-D39133D365CA}"/>
                </a:ext>
              </a:extLst>
            </p:cNvPr>
            <p:cNvSpPr txBox="1"/>
            <p:nvPr/>
          </p:nvSpPr>
          <p:spPr>
            <a:xfrm>
              <a:off x="0" y="-38100"/>
              <a:ext cx="3047987" cy="169986"/>
            </a:xfrm>
            <a:prstGeom prst="rect">
              <a:avLst/>
            </a:prstGeom>
          </p:spPr>
          <p:txBody>
            <a:bodyPr lIns="45156" tIns="45156" rIns="45156" bIns="45156" rtlCol="0" anchor="ctr"/>
            <a:lstStyle/>
            <a:p>
              <a:pPr algn="ctr">
                <a:lnSpc>
                  <a:spcPts val="2140"/>
                </a:lnSpc>
              </a:pP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reeform 11"/>
          <p:cNvSpPr/>
          <p:nvPr/>
        </p:nvSpPr>
        <p:spPr>
          <a:xfrm>
            <a:off x="393221" y="9706022"/>
            <a:ext cx="2350359" cy="891017"/>
          </a:xfrm>
          <a:custGeom>
            <a:avLst/>
            <a:gdLst/>
            <a:ahLst/>
            <a:cxnLst/>
            <a:rect l="l" t="t" r="r" b="b"/>
            <a:pathLst>
              <a:path w="2350359" h="891017">
                <a:moveTo>
                  <a:pt x="0" y="0"/>
                </a:moveTo>
                <a:lnTo>
                  <a:pt x="2350359" y="0"/>
                </a:lnTo>
                <a:lnTo>
                  <a:pt x="2350359" y="891017"/>
                </a:lnTo>
                <a:lnTo>
                  <a:pt x="0" y="891017"/>
                </a:lnTo>
                <a:lnTo>
                  <a:pt x="0" y="0"/>
                </a:lnTo>
                <a:close/>
              </a:path>
            </a:pathLst>
          </a:custGeom>
          <a:blipFill>
            <a:blip r:embed="rId2"/>
            <a:stretch>
              <a:fillRect/>
            </a:stretch>
          </a:blipFill>
        </p:spPr>
      </p:sp>
      <p:sp>
        <p:nvSpPr>
          <p:cNvPr id="13" name="Freeform 13"/>
          <p:cNvSpPr/>
          <p:nvPr/>
        </p:nvSpPr>
        <p:spPr>
          <a:xfrm>
            <a:off x="409731" y="2423672"/>
            <a:ext cx="6538758" cy="6785504"/>
          </a:xfrm>
          <a:custGeom>
            <a:avLst/>
            <a:gdLst/>
            <a:ahLst/>
            <a:cxnLst/>
            <a:rect l="l" t="t" r="r" b="b"/>
            <a:pathLst>
              <a:path w="6538758" h="6785504">
                <a:moveTo>
                  <a:pt x="0" y="0"/>
                </a:moveTo>
                <a:lnTo>
                  <a:pt x="6538759" y="0"/>
                </a:lnTo>
                <a:lnTo>
                  <a:pt x="6538759" y="6785504"/>
                </a:lnTo>
                <a:lnTo>
                  <a:pt x="0" y="6785504"/>
                </a:lnTo>
                <a:lnTo>
                  <a:pt x="0" y="0"/>
                </a:lnTo>
                <a:close/>
              </a:path>
            </a:pathLst>
          </a:custGeom>
          <a:blipFill>
            <a:blip r:embed="rId3"/>
            <a:stretch>
              <a:fillRect/>
            </a:stretch>
          </a:blipFill>
        </p:spPr>
      </p:sp>
      <p:sp>
        <p:nvSpPr>
          <p:cNvPr id="14" name="TextBox 14"/>
          <p:cNvSpPr txBox="1"/>
          <p:nvPr/>
        </p:nvSpPr>
        <p:spPr>
          <a:xfrm>
            <a:off x="494992" y="1082845"/>
            <a:ext cx="4608974" cy="372742"/>
          </a:xfrm>
          <a:prstGeom prst="rect">
            <a:avLst/>
          </a:prstGeom>
        </p:spPr>
        <p:txBody>
          <a:bodyPr lIns="0" tIns="0" rIns="0" bIns="0" rtlCol="0" anchor="t">
            <a:spAutoFit/>
          </a:bodyPr>
          <a:lstStyle/>
          <a:p>
            <a:pPr>
              <a:lnSpc>
                <a:spcPts val="3080"/>
              </a:lnSpc>
            </a:pPr>
            <a:r>
              <a:rPr lang="en-US" sz="2200" b="1">
                <a:solidFill>
                  <a:srgbClr val="6F6F6F"/>
                </a:solidFill>
                <a:latin typeface="Montserrat" panose="00000500000000000000" pitchFamily="2" charset="0"/>
                <a:ea typeface="Montserrat Bold"/>
                <a:cs typeface="Montserrat Bold"/>
                <a:sym typeface="Montserrat Bold"/>
              </a:rPr>
              <a:t>CASES DE SUCESSO</a:t>
            </a:r>
          </a:p>
        </p:txBody>
      </p:sp>
      <p:sp>
        <p:nvSpPr>
          <p:cNvPr id="15" name="TextBox 15"/>
          <p:cNvSpPr txBox="1"/>
          <p:nvPr/>
        </p:nvSpPr>
        <p:spPr>
          <a:xfrm>
            <a:off x="494992" y="1639245"/>
            <a:ext cx="6639246" cy="231978"/>
          </a:xfrm>
          <a:prstGeom prst="rect">
            <a:avLst/>
          </a:prstGeom>
        </p:spPr>
        <p:txBody>
          <a:bodyPr lIns="0" tIns="0" rIns="0" bIns="0" rtlCol="0" anchor="t">
            <a:spAutoFit/>
          </a:bodyPr>
          <a:lstStyle/>
          <a:p>
            <a:pPr algn="just">
              <a:lnSpc>
                <a:spcPts val="1913"/>
              </a:lnSpc>
            </a:pPr>
            <a:r>
              <a:rPr lang="en-US" sz="1367">
                <a:solidFill>
                  <a:srgbClr val="000000"/>
                </a:solidFill>
                <a:latin typeface="Montserrat"/>
                <a:ea typeface="Montserrat"/>
                <a:cs typeface="Montserrat"/>
                <a:sym typeface="Montserrat"/>
              </a:rPr>
              <a:t>Lista de clientes atendidos pela Evolução Compressores:</a:t>
            </a:r>
          </a:p>
        </p:txBody>
      </p:sp>
      <p:pic>
        <p:nvPicPr>
          <p:cNvPr id="7" name="Imagem 6">
            <a:extLst>
              <a:ext uri="{FF2B5EF4-FFF2-40B4-BE49-F238E27FC236}">
                <a16:creationId xmlns:a16="http://schemas.microsoft.com/office/drawing/2014/main" id="{98B39676-5FCF-5F1C-8AB5-46AAA1E9CCE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1826" y="63341"/>
            <a:ext cx="7464673" cy="859247"/>
          </a:xfrm>
          <a:prstGeom prst="rect">
            <a:avLst/>
          </a:prstGeom>
        </p:spPr>
      </p:pic>
      <p:grpSp>
        <p:nvGrpSpPr>
          <p:cNvPr id="8" name="Group 8">
            <a:extLst>
              <a:ext uri="{FF2B5EF4-FFF2-40B4-BE49-F238E27FC236}">
                <a16:creationId xmlns:a16="http://schemas.microsoft.com/office/drawing/2014/main" id="{54108683-FCE2-A9B0-DDF5-B3058940C013}"/>
              </a:ext>
            </a:extLst>
          </p:cNvPr>
          <p:cNvGrpSpPr/>
          <p:nvPr/>
        </p:nvGrpSpPr>
        <p:grpSpPr>
          <a:xfrm>
            <a:off x="1" y="10514133"/>
            <a:ext cx="7556500" cy="179269"/>
            <a:chOff x="0" y="0"/>
            <a:chExt cx="3047987" cy="131886"/>
          </a:xfrm>
        </p:grpSpPr>
        <p:sp>
          <p:nvSpPr>
            <p:cNvPr id="9" name="Freeform 9">
              <a:extLst>
                <a:ext uri="{FF2B5EF4-FFF2-40B4-BE49-F238E27FC236}">
                  <a16:creationId xmlns:a16="http://schemas.microsoft.com/office/drawing/2014/main" id="{D08432C7-7541-E1A0-54F7-3F335A3F3976}"/>
                </a:ext>
              </a:extLst>
            </p:cNvPr>
            <p:cNvSpPr/>
            <p:nvPr/>
          </p:nvSpPr>
          <p:spPr>
            <a:xfrm>
              <a:off x="0" y="0"/>
              <a:ext cx="3047987" cy="131886"/>
            </a:xfrm>
            <a:custGeom>
              <a:avLst/>
              <a:gdLst/>
              <a:ahLst/>
              <a:cxnLst/>
              <a:rect l="l" t="t" r="r" b="b"/>
              <a:pathLst>
                <a:path w="3047987" h="131886">
                  <a:moveTo>
                    <a:pt x="0" y="0"/>
                  </a:moveTo>
                  <a:lnTo>
                    <a:pt x="3047987" y="0"/>
                  </a:lnTo>
                  <a:lnTo>
                    <a:pt x="3047987" y="131886"/>
                  </a:lnTo>
                  <a:lnTo>
                    <a:pt x="0" y="131886"/>
                  </a:lnTo>
                  <a:close/>
                </a:path>
              </a:pathLst>
            </a:custGeom>
            <a:solidFill>
              <a:srgbClr val="8B8A88"/>
            </a:solidFill>
          </p:spPr>
        </p:sp>
        <p:sp>
          <p:nvSpPr>
            <p:cNvPr id="10" name="TextBox 10">
              <a:extLst>
                <a:ext uri="{FF2B5EF4-FFF2-40B4-BE49-F238E27FC236}">
                  <a16:creationId xmlns:a16="http://schemas.microsoft.com/office/drawing/2014/main" id="{B62EE80E-E809-C878-F79A-746E9F03E838}"/>
                </a:ext>
              </a:extLst>
            </p:cNvPr>
            <p:cNvSpPr txBox="1"/>
            <p:nvPr/>
          </p:nvSpPr>
          <p:spPr>
            <a:xfrm>
              <a:off x="0" y="-38100"/>
              <a:ext cx="3047987" cy="169986"/>
            </a:xfrm>
            <a:prstGeom prst="rect">
              <a:avLst/>
            </a:prstGeom>
          </p:spPr>
          <p:txBody>
            <a:bodyPr lIns="45156" tIns="45156" rIns="45156" bIns="45156" rtlCol="0" anchor="ctr"/>
            <a:lstStyle/>
            <a:p>
              <a:pPr algn="ctr">
                <a:lnSpc>
                  <a:spcPts val="2140"/>
                </a:lnSpc>
              </a:pP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B7BF51-9047-4BAA-EA18-8BB67EBCE9C8}"/>
            </a:ext>
          </a:extLst>
        </p:cNvPr>
        <p:cNvGrpSpPr/>
        <p:nvPr/>
      </p:nvGrpSpPr>
      <p:grpSpPr>
        <a:xfrm>
          <a:off x="0" y="0"/>
          <a:ext cx="0" cy="0"/>
          <a:chOff x="0" y="0"/>
          <a:chExt cx="0" cy="0"/>
        </a:xfrm>
      </p:grpSpPr>
      <p:sp>
        <p:nvSpPr>
          <p:cNvPr id="11" name="Freeform 11">
            <a:extLst>
              <a:ext uri="{FF2B5EF4-FFF2-40B4-BE49-F238E27FC236}">
                <a16:creationId xmlns:a16="http://schemas.microsoft.com/office/drawing/2014/main" id="{73E8A885-9DEA-79FB-8C48-7B5BB4671FAA}"/>
              </a:ext>
            </a:extLst>
          </p:cNvPr>
          <p:cNvSpPr/>
          <p:nvPr/>
        </p:nvSpPr>
        <p:spPr>
          <a:xfrm>
            <a:off x="273050" y="9739042"/>
            <a:ext cx="2350359" cy="891017"/>
          </a:xfrm>
          <a:custGeom>
            <a:avLst/>
            <a:gdLst/>
            <a:ahLst/>
            <a:cxnLst/>
            <a:rect l="l" t="t" r="r" b="b"/>
            <a:pathLst>
              <a:path w="2350359" h="891017">
                <a:moveTo>
                  <a:pt x="0" y="0"/>
                </a:moveTo>
                <a:lnTo>
                  <a:pt x="2350359" y="0"/>
                </a:lnTo>
                <a:lnTo>
                  <a:pt x="2350359" y="891017"/>
                </a:lnTo>
                <a:lnTo>
                  <a:pt x="0" y="891017"/>
                </a:lnTo>
                <a:lnTo>
                  <a:pt x="0" y="0"/>
                </a:lnTo>
                <a:close/>
              </a:path>
            </a:pathLst>
          </a:custGeom>
          <a:blipFill>
            <a:blip r:embed="rId2"/>
            <a:stretch>
              <a:fillRect/>
            </a:stretch>
          </a:blipFill>
        </p:spPr>
      </p:sp>
      <p:sp>
        <p:nvSpPr>
          <p:cNvPr id="14" name="TextBox 14">
            <a:extLst>
              <a:ext uri="{FF2B5EF4-FFF2-40B4-BE49-F238E27FC236}">
                <a16:creationId xmlns:a16="http://schemas.microsoft.com/office/drawing/2014/main" id="{C4071BEE-C36D-AF0A-589C-D5DC2041D0B9}"/>
              </a:ext>
            </a:extLst>
          </p:cNvPr>
          <p:cNvSpPr txBox="1"/>
          <p:nvPr/>
        </p:nvSpPr>
        <p:spPr>
          <a:xfrm>
            <a:off x="494992" y="1082845"/>
            <a:ext cx="5721658" cy="367858"/>
          </a:xfrm>
          <a:prstGeom prst="rect">
            <a:avLst/>
          </a:prstGeom>
        </p:spPr>
        <p:txBody>
          <a:bodyPr wrap="square" lIns="0" tIns="0" rIns="0" bIns="0" rtlCol="0" anchor="t">
            <a:spAutoFit/>
          </a:bodyPr>
          <a:lstStyle/>
          <a:p>
            <a:pPr>
              <a:lnSpc>
                <a:spcPts val="3080"/>
              </a:lnSpc>
            </a:pPr>
            <a:r>
              <a:rPr lang="en-US" sz="2200" b="1">
                <a:solidFill>
                  <a:srgbClr val="6F6F6F"/>
                </a:solidFill>
                <a:latin typeface="Montserrat" panose="00000500000000000000" pitchFamily="2" charset="0"/>
                <a:ea typeface="Montserrat Bold"/>
                <a:cs typeface="Montserrat Bold"/>
                <a:sym typeface="Montserrat Bold"/>
              </a:rPr>
              <a:t>SISTEMA DE AUTOMAÇÃO SÉRIE –X </a:t>
            </a:r>
          </a:p>
        </p:txBody>
      </p:sp>
      <p:pic>
        <p:nvPicPr>
          <p:cNvPr id="7" name="Imagem 6">
            <a:extLst>
              <a:ext uri="{FF2B5EF4-FFF2-40B4-BE49-F238E27FC236}">
                <a16:creationId xmlns:a16="http://schemas.microsoft.com/office/drawing/2014/main" id="{05EDB80B-063C-7B50-CE51-4CBD906A2D1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826" y="63341"/>
            <a:ext cx="7464673" cy="859247"/>
          </a:xfrm>
          <a:prstGeom prst="rect">
            <a:avLst/>
          </a:prstGeom>
        </p:spPr>
      </p:pic>
      <p:grpSp>
        <p:nvGrpSpPr>
          <p:cNvPr id="9" name="Group 13">
            <a:extLst>
              <a:ext uri="{FF2B5EF4-FFF2-40B4-BE49-F238E27FC236}">
                <a16:creationId xmlns:a16="http://schemas.microsoft.com/office/drawing/2014/main" id="{F7079611-C9B6-B3CF-67C3-D90A2E7038AA}"/>
              </a:ext>
            </a:extLst>
          </p:cNvPr>
          <p:cNvGrpSpPr/>
          <p:nvPr/>
        </p:nvGrpSpPr>
        <p:grpSpPr>
          <a:xfrm>
            <a:off x="508962" y="1833977"/>
            <a:ext cx="374337" cy="187168"/>
            <a:chOff x="0" y="0"/>
            <a:chExt cx="812800" cy="406400"/>
          </a:xfrm>
        </p:grpSpPr>
        <p:sp>
          <p:nvSpPr>
            <p:cNvPr id="13" name="Freeform 14">
              <a:extLst>
                <a:ext uri="{FF2B5EF4-FFF2-40B4-BE49-F238E27FC236}">
                  <a16:creationId xmlns:a16="http://schemas.microsoft.com/office/drawing/2014/main" id="{1D3D75A0-06FD-0BC8-9339-B633446063BD}"/>
                </a:ext>
              </a:extLst>
            </p:cNvPr>
            <p:cNvSpPr/>
            <p:nvPr/>
          </p:nvSpPr>
          <p:spPr>
            <a:xfrm>
              <a:off x="0" y="0"/>
              <a:ext cx="812800" cy="406400"/>
            </a:xfrm>
            <a:custGeom>
              <a:avLst/>
              <a:gdLst/>
              <a:ahLst/>
              <a:cxnLst/>
              <a:rect l="l" t="t" r="r" b="b"/>
              <a:pathLst>
                <a:path w="812800" h="406400">
                  <a:moveTo>
                    <a:pt x="609600" y="0"/>
                  </a:moveTo>
                  <a:lnTo>
                    <a:pt x="0" y="0"/>
                  </a:lnTo>
                  <a:lnTo>
                    <a:pt x="0" y="406400"/>
                  </a:lnTo>
                  <a:lnTo>
                    <a:pt x="609600" y="406400"/>
                  </a:lnTo>
                  <a:lnTo>
                    <a:pt x="812800" y="203200"/>
                  </a:lnTo>
                  <a:lnTo>
                    <a:pt x="609600" y="0"/>
                  </a:lnTo>
                  <a:close/>
                </a:path>
              </a:pathLst>
            </a:custGeom>
            <a:solidFill>
              <a:srgbClr val="727275"/>
            </a:solidFill>
          </p:spPr>
        </p:sp>
        <p:sp>
          <p:nvSpPr>
            <p:cNvPr id="15" name="TextBox 15">
              <a:extLst>
                <a:ext uri="{FF2B5EF4-FFF2-40B4-BE49-F238E27FC236}">
                  <a16:creationId xmlns:a16="http://schemas.microsoft.com/office/drawing/2014/main" id="{D5C0CE20-19DC-940E-9C38-2183B84F3C70}"/>
                </a:ext>
              </a:extLst>
            </p:cNvPr>
            <p:cNvSpPr txBox="1"/>
            <p:nvPr/>
          </p:nvSpPr>
          <p:spPr>
            <a:xfrm>
              <a:off x="0" y="-28575"/>
              <a:ext cx="698500" cy="434975"/>
            </a:xfrm>
            <a:prstGeom prst="rect">
              <a:avLst/>
            </a:prstGeom>
          </p:spPr>
          <p:txBody>
            <a:bodyPr lIns="50800" tIns="50800" rIns="50800" bIns="50800" rtlCol="0" anchor="ctr"/>
            <a:lstStyle/>
            <a:p>
              <a:pPr algn="ctr">
                <a:lnSpc>
                  <a:spcPts val="1963"/>
                </a:lnSpc>
              </a:pPr>
              <a:endParaRPr/>
            </a:p>
          </p:txBody>
        </p:sp>
      </p:grpSp>
      <p:sp>
        <p:nvSpPr>
          <p:cNvPr id="25" name="TextBox 19">
            <a:extLst>
              <a:ext uri="{FF2B5EF4-FFF2-40B4-BE49-F238E27FC236}">
                <a16:creationId xmlns:a16="http://schemas.microsoft.com/office/drawing/2014/main" id="{57549FD6-0A3D-A38C-A2F4-0566E756B698}"/>
              </a:ext>
            </a:extLst>
          </p:cNvPr>
          <p:cNvSpPr txBox="1"/>
          <p:nvPr/>
        </p:nvSpPr>
        <p:spPr>
          <a:xfrm>
            <a:off x="987970" y="1783345"/>
            <a:ext cx="6170737" cy="236731"/>
          </a:xfrm>
          <a:prstGeom prst="rect">
            <a:avLst/>
          </a:prstGeom>
        </p:spPr>
        <p:txBody>
          <a:bodyPr wrap="square" lIns="0" tIns="0" rIns="0" bIns="0" rtlCol="0" anchor="t">
            <a:spAutoFit/>
          </a:bodyPr>
          <a:lstStyle/>
          <a:p>
            <a:pPr>
              <a:lnSpc>
                <a:spcPts val="1960"/>
              </a:lnSpc>
            </a:pPr>
            <a:r>
              <a:rPr lang="en-US" sz="1400" b="1">
                <a:solidFill>
                  <a:srgbClr val="6F6F6F"/>
                </a:solidFill>
                <a:latin typeface="Montserrat" panose="00000500000000000000" pitchFamily="2" charset="0"/>
                <a:ea typeface="Montserrat Bold"/>
                <a:cs typeface="Montserrat Bold"/>
                <a:sym typeface="Montserrat Bold"/>
              </a:rPr>
              <a:t>ECONOMIA DE ENERGIA – POR ENCOMENDA</a:t>
            </a:r>
          </a:p>
        </p:txBody>
      </p:sp>
      <p:sp>
        <p:nvSpPr>
          <p:cNvPr id="27" name="CaixaDeTexto 26">
            <a:extLst>
              <a:ext uri="{FF2B5EF4-FFF2-40B4-BE49-F238E27FC236}">
                <a16:creationId xmlns:a16="http://schemas.microsoft.com/office/drawing/2014/main" id="{744BF6AD-94B0-F9BE-DC3E-433EC75DD3EF}"/>
              </a:ext>
            </a:extLst>
          </p:cNvPr>
          <p:cNvSpPr txBox="1"/>
          <p:nvPr/>
        </p:nvSpPr>
        <p:spPr>
          <a:xfrm>
            <a:off x="508962" y="2293680"/>
            <a:ext cx="6275407" cy="1446102"/>
          </a:xfrm>
          <a:prstGeom prst="rect">
            <a:avLst/>
          </a:prstGeom>
          <a:noFill/>
        </p:spPr>
        <p:txBody>
          <a:bodyPr wrap="square">
            <a:spAutoFit/>
          </a:bodyPr>
          <a:lstStyle/>
          <a:p>
            <a:pPr algn="just">
              <a:lnSpc>
                <a:spcPct val="150000"/>
              </a:lnSpc>
            </a:pPr>
            <a:r>
              <a:rPr lang="pt-BR" sz="1200" b="1">
                <a:solidFill>
                  <a:srgbClr val="FF0000"/>
                </a:solidFill>
                <a:latin typeface="Montserrat" panose="00000500000000000000" pitchFamily="2" charset="0"/>
                <a:cs typeface="Arial" panose="020B0604020202020204" pitchFamily="34" charset="0"/>
              </a:rPr>
              <a:t>20% a 60% da energia utilizada para operar os sistemas de ar comprimido são desperdiçados. </a:t>
            </a:r>
          </a:p>
          <a:p>
            <a:pPr algn="just">
              <a:lnSpc>
                <a:spcPct val="150000"/>
              </a:lnSpc>
            </a:pPr>
            <a:r>
              <a:rPr lang="pt-BR" sz="1200">
                <a:latin typeface="Montserrat" panose="00000500000000000000" pitchFamily="2" charset="0"/>
                <a:cs typeface="Arial" panose="020B0604020202020204" pitchFamily="34" charset="0"/>
              </a:rPr>
              <a:t>Isso ocorre principalmente devido à utilização de um número de compressores maior que o necessário à operação, com uma combinação incorreta de compressores ou mantendo uma pressão elevada no sistema.</a:t>
            </a:r>
            <a:endParaRPr lang="pt-BR" sz="1200" dirty="0">
              <a:latin typeface="Montserrat" panose="00000500000000000000" pitchFamily="2" charset="0"/>
              <a:cs typeface="Arial" panose="020B0604020202020204" pitchFamily="34" charset="0"/>
            </a:endParaRPr>
          </a:p>
        </p:txBody>
      </p:sp>
      <p:pic>
        <p:nvPicPr>
          <p:cNvPr id="28" name="Imagem 27">
            <a:extLst>
              <a:ext uri="{FF2B5EF4-FFF2-40B4-BE49-F238E27FC236}">
                <a16:creationId xmlns:a16="http://schemas.microsoft.com/office/drawing/2014/main" id="{A06A105C-8374-0A53-A2E1-257D0968B57E}"/>
              </a:ext>
            </a:extLst>
          </p:cNvPr>
          <p:cNvPicPr>
            <a:picLocks noChangeAspect="1"/>
          </p:cNvPicPr>
          <p:nvPr/>
        </p:nvPicPr>
        <p:blipFill>
          <a:blip r:embed="rId4"/>
          <a:stretch>
            <a:fillRect/>
          </a:stretch>
        </p:blipFill>
        <p:spPr>
          <a:xfrm>
            <a:off x="709654" y="4068054"/>
            <a:ext cx="5964196" cy="259575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p:spPr>
      </p:pic>
      <p:sp>
        <p:nvSpPr>
          <p:cNvPr id="30" name="CaixaDeTexto 29">
            <a:extLst>
              <a:ext uri="{FF2B5EF4-FFF2-40B4-BE49-F238E27FC236}">
                <a16:creationId xmlns:a16="http://schemas.microsoft.com/office/drawing/2014/main" id="{562506D2-BE3D-5D54-B41E-CA912FDA1DBC}"/>
              </a:ext>
            </a:extLst>
          </p:cNvPr>
          <p:cNvSpPr txBox="1"/>
          <p:nvPr/>
        </p:nvSpPr>
        <p:spPr>
          <a:xfrm>
            <a:off x="557342" y="6992080"/>
            <a:ext cx="6673850" cy="2554097"/>
          </a:xfrm>
          <a:prstGeom prst="rect">
            <a:avLst/>
          </a:prstGeom>
          <a:noFill/>
        </p:spPr>
        <p:txBody>
          <a:bodyPr wrap="square">
            <a:spAutoFit/>
          </a:bodyPr>
          <a:lstStyle/>
          <a:p>
            <a:pPr algn="just">
              <a:lnSpc>
                <a:spcPct val="150000"/>
              </a:lnSpc>
            </a:pPr>
            <a:r>
              <a:rPr lang="pt-BR" sz="1200">
                <a:latin typeface="Montserrat" panose="00000500000000000000" pitchFamily="2" charset="0"/>
                <a:cs typeface="Arial" panose="020B0604020202020204" pitchFamily="34" charset="0"/>
              </a:rPr>
              <a:t>Os sistemas de Automação da Série-X da Ingersoll Rand eliminam resíduos mediante o gerenciamento de até doze compressores de deslocamento positivo simultaneamente. Isso inclui compressores de diferentes capacidades e diferentes tipos, (velocidade fixa e velocidade variável), e em qualquer combinação ou configuração.</a:t>
            </a:r>
          </a:p>
          <a:p>
            <a:pPr algn="just">
              <a:lnSpc>
                <a:spcPct val="150000"/>
              </a:lnSpc>
            </a:pPr>
            <a:r>
              <a:rPr lang="pt-BR" sz="1200">
                <a:latin typeface="Montserrat" panose="00000500000000000000" pitchFamily="2" charset="0"/>
                <a:cs typeface="Arial" panose="020B0604020202020204" pitchFamily="34" charset="0"/>
              </a:rPr>
              <a:t>Por meio da funcionalidade de controle avançado e e-conectividade universal os produtos de Sistema de Automação Série-X trabalharão com seus compressores existentes, da Ingersoll Rand ou de qualquer outro fabricante, para melhorar a e ciência operacional, reduzir custos de energia e eliminar desperdícios!</a:t>
            </a:r>
            <a:endParaRPr lang="pt-BR" sz="1200" dirty="0">
              <a:latin typeface="Montserrat" panose="00000500000000000000" pitchFamily="2" charset="0"/>
              <a:cs typeface="Arial" panose="020B0604020202020204" pitchFamily="34" charset="0"/>
            </a:endParaRPr>
          </a:p>
        </p:txBody>
      </p:sp>
      <p:grpSp>
        <p:nvGrpSpPr>
          <p:cNvPr id="8" name="Group 8">
            <a:extLst>
              <a:ext uri="{FF2B5EF4-FFF2-40B4-BE49-F238E27FC236}">
                <a16:creationId xmlns:a16="http://schemas.microsoft.com/office/drawing/2014/main" id="{4193CFE2-529D-0E2F-B792-AE722C22D573}"/>
              </a:ext>
            </a:extLst>
          </p:cNvPr>
          <p:cNvGrpSpPr/>
          <p:nvPr/>
        </p:nvGrpSpPr>
        <p:grpSpPr>
          <a:xfrm>
            <a:off x="1" y="10514133"/>
            <a:ext cx="7556500" cy="179269"/>
            <a:chOff x="0" y="0"/>
            <a:chExt cx="3047987" cy="131886"/>
          </a:xfrm>
        </p:grpSpPr>
        <p:sp>
          <p:nvSpPr>
            <p:cNvPr id="10" name="Freeform 9">
              <a:extLst>
                <a:ext uri="{FF2B5EF4-FFF2-40B4-BE49-F238E27FC236}">
                  <a16:creationId xmlns:a16="http://schemas.microsoft.com/office/drawing/2014/main" id="{9843080A-DB12-AC49-C68B-7B3BE2B50E48}"/>
                </a:ext>
              </a:extLst>
            </p:cNvPr>
            <p:cNvSpPr/>
            <p:nvPr/>
          </p:nvSpPr>
          <p:spPr>
            <a:xfrm>
              <a:off x="0" y="0"/>
              <a:ext cx="3047987" cy="131886"/>
            </a:xfrm>
            <a:custGeom>
              <a:avLst/>
              <a:gdLst/>
              <a:ahLst/>
              <a:cxnLst/>
              <a:rect l="l" t="t" r="r" b="b"/>
              <a:pathLst>
                <a:path w="3047987" h="131886">
                  <a:moveTo>
                    <a:pt x="0" y="0"/>
                  </a:moveTo>
                  <a:lnTo>
                    <a:pt x="3047987" y="0"/>
                  </a:lnTo>
                  <a:lnTo>
                    <a:pt x="3047987" y="131886"/>
                  </a:lnTo>
                  <a:lnTo>
                    <a:pt x="0" y="131886"/>
                  </a:lnTo>
                  <a:close/>
                </a:path>
              </a:pathLst>
            </a:custGeom>
            <a:solidFill>
              <a:srgbClr val="8B8A88"/>
            </a:solidFill>
          </p:spPr>
        </p:sp>
        <p:sp>
          <p:nvSpPr>
            <p:cNvPr id="12" name="TextBox 10">
              <a:extLst>
                <a:ext uri="{FF2B5EF4-FFF2-40B4-BE49-F238E27FC236}">
                  <a16:creationId xmlns:a16="http://schemas.microsoft.com/office/drawing/2014/main" id="{EC514471-2AC8-EF05-90C5-4511F10AE8FA}"/>
                </a:ext>
              </a:extLst>
            </p:cNvPr>
            <p:cNvSpPr txBox="1"/>
            <p:nvPr/>
          </p:nvSpPr>
          <p:spPr>
            <a:xfrm>
              <a:off x="0" y="-38100"/>
              <a:ext cx="3047987" cy="169986"/>
            </a:xfrm>
            <a:prstGeom prst="rect">
              <a:avLst/>
            </a:prstGeom>
          </p:spPr>
          <p:txBody>
            <a:bodyPr lIns="45156" tIns="45156" rIns="45156" bIns="45156" rtlCol="0" anchor="ctr"/>
            <a:lstStyle/>
            <a:p>
              <a:pPr algn="ctr">
                <a:lnSpc>
                  <a:spcPts val="2140"/>
                </a:lnSpc>
              </a:pPr>
              <a:endParaRPr/>
            </a:p>
          </p:txBody>
        </p:sp>
      </p:grpSp>
    </p:spTree>
    <p:extLst>
      <p:ext uri="{BB962C8B-B14F-4D97-AF65-F5344CB8AC3E}">
        <p14:creationId xmlns:p14="http://schemas.microsoft.com/office/powerpoint/2010/main" val="26813875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reeform 11"/>
          <p:cNvSpPr/>
          <p:nvPr/>
        </p:nvSpPr>
        <p:spPr>
          <a:xfrm>
            <a:off x="125215" y="9806836"/>
            <a:ext cx="2350359" cy="891017"/>
          </a:xfrm>
          <a:custGeom>
            <a:avLst/>
            <a:gdLst/>
            <a:ahLst/>
            <a:cxnLst/>
            <a:rect l="l" t="t" r="r" b="b"/>
            <a:pathLst>
              <a:path w="2350359" h="891017">
                <a:moveTo>
                  <a:pt x="0" y="0"/>
                </a:moveTo>
                <a:lnTo>
                  <a:pt x="2350359" y="0"/>
                </a:lnTo>
                <a:lnTo>
                  <a:pt x="2350359" y="891017"/>
                </a:lnTo>
                <a:lnTo>
                  <a:pt x="0" y="891017"/>
                </a:lnTo>
                <a:lnTo>
                  <a:pt x="0" y="0"/>
                </a:lnTo>
                <a:close/>
              </a:path>
            </a:pathLst>
          </a:custGeom>
          <a:blipFill>
            <a:blip r:embed="rId2"/>
            <a:stretch>
              <a:fillRect/>
            </a:stretch>
          </a:blipFill>
        </p:spPr>
        <p:txBody>
          <a:bodyPr/>
          <a:lstStyle/>
          <a:p>
            <a:endParaRPr lang="pt-BR"/>
          </a:p>
        </p:txBody>
      </p:sp>
      <p:grpSp>
        <p:nvGrpSpPr>
          <p:cNvPr id="13" name="Group 13"/>
          <p:cNvGrpSpPr/>
          <p:nvPr/>
        </p:nvGrpSpPr>
        <p:grpSpPr>
          <a:xfrm>
            <a:off x="479273" y="1808126"/>
            <a:ext cx="374337" cy="187168"/>
            <a:chOff x="0" y="0"/>
            <a:chExt cx="812800" cy="406400"/>
          </a:xfrm>
        </p:grpSpPr>
        <p:sp>
          <p:nvSpPr>
            <p:cNvPr id="14" name="Freeform 14"/>
            <p:cNvSpPr/>
            <p:nvPr/>
          </p:nvSpPr>
          <p:spPr>
            <a:xfrm>
              <a:off x="0" y="0"/>
              <a:ext cx="812800" cy="406400"/>
            </a:xfrm>
            <a:custGeom>
              <a:avLst/>
              <a:gdLst/>
              <a:ahLst/>
              <a:cxnLst/>
              <a:rect l="l" t="t" r="r" b="b"/>
              <a:pathLst>
                <a:path w="812800" h="406400">
                  <a:moveTo>
                    <a:pt x="609600" y="0"/>
                  </a:moveTo>
                  <a:lnTo>
                    <a:pt x="0" y="0"/>
                  </a:lnTo>
                  <a:lnTo>
                    <a:pt x="0" y="406400"/>
                  </a:lnTo>
                  <a:lnTo>
                    <a:pt x="609600" y="406400"/>
                  </a:lnTo>
                  <a:lnTo>
                    <a:pt x="812800" y="203200"/>
                  </a:lnTo>
                  <a:lnTo>
                    <a:pt x="609600" y="0"/>
                  </a:lnTo>
                  <a:close/>
                </a:path>
              </a:pathLst>
            </a:custGeom>
            <a:solidFill>
              <a:srgbClr val="727275"/>
            </a:solidFill>
          </p:spPr>
        </p:sp>
        <p:sp>
          <p:nvSpPr>
            <p:cNvPr id="15" name="TextBox 15"/>
            <p:cNvSpPr txBox="1"/>
            <p:nvPr/>
          </p:nvSpPr>
          <p:spPr>
            <a:xfrm>
              <a:off x="0" y="-28575"/>
              <a:ext cx="698500" cy="434975"/>
            </a:xfrm>
            <a:prstGeom prst="rect">
              <a:avLst/>
            </a:prstGeom>
          </p:spPr>
          <p:txBody>
            <a:bodyPr lIns="50800" tIns="50800" rIns="50800" bIns="50800" rtlCol="0" anchor="ctr"/>
            <a:lstStyle/>
            <a:p>
              <a:pPr algn="ctr">
                <a:lnSpc>
                  <a:spcPts val="1963"/>
                </a:lnSpc>
              </a:pPr>
              <a:endParaRPr/>
            </a:p>
          </p:txBody>
        </p:sp>
      </p:grpSp>
      <p:sp>
        <p:nvSpPr>
          <p:cNvPr id="19" name="TextBox 19"/>
          <p:cNvSpPr txBox="1"/>
          <p:nvPr/>
        </p:nvSpPr>
        <p:spPr>
          <a:xfrm>
            <a:off x="987970" y="1783345"/>
            <a:ext cx="6170737" cy="236731"/>
          </a:xfrm>
          <a:prstGeom prst="rect">
            <a:avLst/>
          </a:prstGeom>
        </p:spPr>
        <p:txBody>
          <a:bodyPr wrap="square" lIns="0" tIns="0" rIns="0" bIns="0" rtlCol="0" anchor="t">
            <a:spAutoFit/>
          </a:bodyPr>
          <a:lstStyle/>
          <a:p>
            <a:pPr>
              <a:lnSpc>
                <a:spcPts val="1960"/>
              </a:lnSpc>
            </a:pPr>
            <a:r>
              <a:rPr lang="en-US" sz="1400" b="1">
                <a:solidFill>
                  <a:srgbClr val="6F6F6F"/>
                </a:solidFill>
                <a:latin typeface="Montserrat" panose="00000500000000000000" pitchFamily="2" charset="0"/>
                <a:ea typeface="Montserrat Bold"/>
                <a:cs typeface="Montserrat Bold"/>
                <a:sym typeface="Montserrat Bold"/>
              </a:rPr>
              <a:t>SISTEMA DE AUTOMAÇÃO SÉRIE - X</a:t>
            </a:r>
          </a:p>
        </p:txBody>
      </p:sp>
      <p:pic>
        <p:nvPicPr>
          <p:cNvPr id="7" name="Imagem 6">
            <a:extLst>
              <a:ext uri="{FF2B5EF4-FFF2-40B4-BE49-F238E27FC236}">
                <a16:creationId xmlns:a16="http://schemas.microsoft.com/office/drawing/2014/main" id="{FFDFA5E4-DD45-BFEC-B2D2-D56056FADEF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557" y="0"/>
            <a:ext cx="7464673" cy="859247"/>
          </a:xfrm>
          <a:prstGeom prst="rect">
            <a:avLst/>
          </a:prstGeom>
        </p:spPr>
      </p:pic>
      <p:sp>
        <p:nvSpPr>
          <p:cNvPr id="8" name="CaixaDeTexto 7">
            <a:extLst>
              <a:ext uri="{FF2B5EF4-FFF2-40B4-BE49-F238E27FC236}">
                <a16:creationId xmlns:a16="http://schemas.microsoft.com/office/drawing/2014/main" id="{8C4CD0C0-FAD9-061F-5279-430CCEBCC9DF}"/>
              </a:ext>
            </a:extLst>
          </p:cNvPr>
          <p:cNvSpPr txBox="1"/>
          <p:nvPr/>
        </p:nvSpPr>
        <p:spPr>
          <a:xfrm>
            <a:off x="426984" y="2357837"/>
            <a:ext cx="6627865" cy="5047087"/>
          </a:xfrm>
          <a:prstGeom prst="rect">
            <a:avLst/>
          </a:prstGeom>
          <a:noFill/>
        </p:spPr>
        <p:txBody>
          <a:bodyPr wrap="square" rtlCol="0">
            <a:spAutoFit/>
          </a:bodyPr>
          <a:lstStyle/>
          <a:p>
            <a:pPr algn="just">
              <a:lnSpc>
                <a:spcPct val="150000"/>
              </a:lnSpc>
            </a:pPr>
            <a:r>
              <a:rPr lang="pt-BR" sz="1200">
                <a:latin typeface="Montserrat" panose="00000500000000000000" pitchFamily="2" charset="0"/>
              </a:rPr>
              <a:t>Os produtos da Série-X entregam uma combinação única de eficiência, confiabilidade e economia de energia, garantindo desempenho superior e resultados consistentes</a:t>
            </a:r>
            <a:r>
              <a:rPr lang="pt-BR" sz="1200">
                <a:latin typeface="Montserrat" panose="00000500000000000000" pitchFamily="2" charset="0"/>
                <a:cs typeface="Arial" panose="020B0604020202020204" pitchFamily="34" charset="0"/>
              </a:rPr>
              <a:t>.</a:t>
            </a:r>
          </a:p>
          <a:p>
            <a:pPr algn="just">
              <a:lnSpc>
                <a:spcPct val="150000"/>
              </a:lnSpc>
            </a:pPr>
            <a:endParaRPr lang="pt-BR" sz="1200" dirty="0">
              <a:latin typeface="Montserrat" panose="00000500000000000000" pitchFamily="2" charset="0"/>
              <a:cs typeface="Arial" panose="020B0604020202020204" pitchFamily="34" charset="0"/>
            </a:endParaRPr>
          </a:p>
          <a:p>
            <a:pPr algn="just">
              <a:lnSpc>
                <a:spcPct val="150000"/>
              </a:lnSpc>
            </a:pPr>
            <a:endParaRPr lang="pt-BR" sz="1200" dirty="0">
              <a:latin typeface="Montserrat" panose="00000500000000000000" pitchFamily="2" charset="0"/>
              <a:cs typeface="Arial" panose="020B0604020202020204" pitchFamily="34" charset="0"/>
            </a:endParaRPr>
          </a:p>
          <a:p>
            <a:pPr marL="171450" indent="-171450" algn="just">
              <a:lnSpc>
                <a:spcPct val="150000"/>
              </a:lnSpc>
              <a:buFont typeface="Wingdings" panose="05000000000000000000" pitchFamily="2" charset="2"/>
              <a:buChar char="§"/>
            </a:pPr>
            <a:r>
              <a:rPr lang="pt-BR" sz="1200" dirty="0">
                <a:latin typeface="Montserrat" panose="00000500000000000000" pitchFamily="2" charset="0"/>
                <a:cs typeface="Arial" panose="020B0604020202020204" pitchFamily="34" charset="0"/>
              </a:rPr>
              <a:t> Operam compressores somente quando necessário, ativando compressores de reserva conforme necessário durante períodos de pico de </a:t>
            </a:r>
            <a:r>
              <a:rPr lang="pt-BR" sz="1200">
                <a:latin typeface="Montserrat" panose="00000500000000000000" pitchFamily="2" charset="0"/>
                <a:cs typeface="Arial" panose="020B0604020202020204" pitchFamily="34" charset="0"/>
              </a:rPr>
              <a:t>demanda.</a:t>
            </a:r>
          </a:p>
          <a:p>
            <a:pPr algn="just">
              <a:lnSpc>
                <a:spcPct val="150000"/>
              </a:lnSpc>
            </a:pPr>
            <a:endParaRPr lang="pt-BR" sz="1200" dirty="0">
              <a:latin typeface="Montserrat" panose="00000500000000000000" pitchFamily="2" charset="0"/>
              <a:cs typeface="Arial" panose="020B0604020202020204" pitchFamily="34" charset="0"/>
            </a:endParaRPr>
          </a:p>
          <a:p>
            <a:pPr marL="171450" indent="-171450" algn="just">
              <a:lnSpc>
                <a:spcPct val="150000"/>
              </a:lnSpc>
              <a:buFont typeface="Wingdings" panose="05000000000000000000" pitchFamily="2" charset="2"/>
              <a:buChar char="§"/>
            </a:pPr>
            <a:r>
              <a:rPr lang="pt-BR" sz="1200" dirty="0">
                <a:latin typeface="Montserrat" panose="00000500000000000000" pitchFamily="2" charset="0"/>
                <a:cs typeface="Arial" panose="020B0604020202020204" pitchFamily="34" charset="0"/>
              </a:rPr>
              <a:t> Gerenciam o sistema de ar comprimido de acordo com a pressão mínima necessária sem comprometer a confiabilidade do fornecimento de </a:t>
            </a:r>
            <a:r>
              <a:rPr lang="pt-BR" sz="1200">
                <a:latin typeface="Montserrat" panose="00000500000000000000" pitchFamily="2" charset="0"/>
                <a:cs typeface="Arial" panose="020B0604020202020204" pitchFamily="34" charset="0"/>
              </a:rPr>
              <a:t>ar.</a:t>
            </a:r>
          </a:p>
          <a:p>
            <a:pPr algn="just">
              <a:lnSpc>
                <a:spcPct val="150000"/>
              </a:lnSpc>
            </a:pPr>
            <a:endParaRPr lang="pt-BR" sz="1200" dirty="0">
              <a:latin typeface="Montserrat" panose="00000500000000000000" pitchFamily="2" charset="0"/>
              <a:cs typeface="Arial" panose="020B0604020202020204" pitchFamily="34" charset="0"/>
            </a:endParaRPr>
          </a:p>
          <a:p>
            <a:pPr marL="171450" indent="-171450" algn="just">
              <a:lnSpc>
                <a:spcPct val="150000"/>
              </a:lnSpc>
              <a:buFont typeface="Wingdings" panose="05000000000000000000" pitchFamily="2" charset="2"/>
              <a:buChar char="§"/>
            </a:pPr>
            <a:r>
              <a:rPr lang="pt-BR" sz="1200" dirty="0">
                <a:latin typeface="Montserrat" panose="00000500000000000000" pitchFamily="2" charset="0"/>
                <a:cs typeface="Arial" panose="020B0604020202020204" pitchFamily="34" charset="0"/>
              </a:rPr>
              <a:t> Ajustam-se dinamicamente a uma operação equivalente à do compressor com maior eficiência de energia ou combinação de compressores com relação à demanda de ar </a:t>
            </a:r>
            <a:r>
              <a:rPr lang="pt-BR" sz="1200">
                <a:latin typeface="Montserrat" panose="00000500000000000000" pitchFamily="2" charset="0"/>
                <a:cs typeface="Arial" panose="020B0604020202020204" pitchFamily="34" charset="0"/>
              </a:rPr>
              <a:t>comprimido.</a:t>
            </a:r>
          </a:p>
          <a:p>
            <a:pPr algn="just">
              <a:lnSpc>
                <a:spcPct val="150000"/>
              </a:lnSpc>
            </a:pPr>
            <a:endParaRPr lang="pt-BR" sz="1200" dirty="0">
              <a:latin typeface="Montserrat" panose="00000500000000000000" pitchFamily="2" charset="0"/>
              <a:cs typeface="Arial" panose="020B0604020202020204" pitchFamily="34" charset="0"/>
            </a:endParaRPr>
          </a:p>
          <a:p>
            <a:pPr marL="171450" indent="-171450" algn="just">
              <a:lnSpc>
                <a:spcPct val="150000"/>
              </a:lnSpc>
              <a:buFont typeface="Wingdings" panose="05000000000000000000" pitchFamily="2" charset="2"/>
              <a:buChar char="§"/>
            </a:pPr>
            <a:r>
              <a:rPr lang="pt-BR" sz="1200" dirty="0">
                <a:latin typeface="Montserrat" panose="00000500000000000000" pitchFamily="2" charset="0"/>
                <a:cs typeface="Arial" panose="020B0604020202020204" pitchFamily="34" charset="0"/>
              </a:rPr>
              <a:t> Operam um ou mais compressores de velocidade variável para minimizar energia desperdiçada/perdida devido a operações de compressores em alívio ou por ciclos curtos.</a:t>
            </a:r>
          </a:p>
        </p:txBody>
      </p:sp>
      <p:grpSp>
        <p:nvGrpSpPr>
          <p:cNvPr id="9" name="Group 8">
            <a:extLst>
              <a:ext uri="{FF2B5EF4-FFF2-40B4-BE49-F238E27FC236}">
                <a16:creationId xmlns:a16="http://schemas.microsoft.com/office/drawing/2014/main" id="{CAE9D9C5-DF16-7A0A-B7DD-CA5BB4255FA1}"/>
              </a:ext>
            </a:extLst>
          </p:cNvPr>
          <p:cNvGrpSpPr/>
          <p:nvPr/>
        </p:nvGrpSpPr>
        <p:grpSpPr>
          <a:xfrm>
            <a:off x="1" y="10514133"/>
            <a:ext cx="7556500" cy="179269"/>
            <a:chOff x="0" y="0"/>
            <a:chExt cx="3047987" cy="131886"/>
          </a:xfrm>
        </p:grpSpPr>
        <p:sp>
          <p:nvSpPr>
            <p:cNvPr id="10" name="Freeform 9">
              <a:extLst>
                <a:ext uri="{FF2B5EF4-FFF2-40B4-BE49-F238E27FC236}">
                  <a16:creationId xmlns:a16="http://schemas.microsoft.com/office/drawing/2014/main" id="{436DF9A7-C48A-DB6A-D741-75396A62EC7D}"/>
                </a:ext>
              </a:extLst>
            </p:cNvPr>
            <p:cNvSpPr/>
            <p:nvPr/>
          </p:nvSpPr>
          <p:spPr>
            <a:xfrm>
              <a:off x="0" y="0"/>
              <a:ext cx="3047987" cy="131886"/>
            </a:xfrm>
            <a:custGeom>
              <a:avLst/>
              <a:gdLst/>
              <a:ahLst/>
              <a:cxnLst/>
              <a:rect l="l" t="t" r="r" b="b"/>
              <a:pathLst>
                <a:path w="3047987" h="131886">
                  <a:moveTo>
                    <a:pt x="0" y="0"/>
                  </a:moveTo>
                  <a:lnTo>
                    <a:pt x="3047987" y="0"/>
                  </a:lnTo>
                  <a:lnTo>
                    <a:pt x="3047987" y="131886"/>
                  </a:lnTo>
                  <a:lnTo>
                    <a:pt x="0" y="131886"/>
                  </a:lnTo>
                  <a:close/>
                </a:path>
              </a:pathLst>
            </a:custGeom>
            <a:solidFill>
              <a:srgbClr val="8B8A88"/>
            </a:solidFill>
          </p:spPr>
        </p:sp>
        <p:sp>
          <p:nvSpPr>
            <p:cNvPr id="12" name="TextBox 10">
              <a:extLst>
                <a:ext uri="{FF2B5EF4-FFF2-40B4-BE49-F238E27FC236}">
                  <a16:creationId xmlns:a16="http://schemas.microsoft.com/office/drawing/2014/main" id="{63A3DFDF-5E89-6A02-01A8-0958D22340EB}"/>
                </a:ext>
              </a:extLst>
            </p:cNvPr>
            <p:cNvSpPr txBox="1"/>
            <p:nvPr/>
          </p:nvSpPr>
          <p:spPr>
            <a:xfrm>
              <a:off x="0" y="-38100"/>
              <a:ext cx="3047987" cy="169986"/>
            </a:xfrm>
            <a:prstGeom prst="rect">
              <a:avLst/>
            </a:prstGeom>
          </p:spPr>
          <p:txBody>
            <a:bodyPr lIns="45156" tIns="45156" rIns="45156" bIns="45156" rtlCol="0" anchor="ctr"/>
            <a:lstStyle/>
            <a:p>
              <a:pPr algn="ctr">
                <a:lnSpc>
                  <a:spcPts val="2140"/>
                </a:lnSpc>
              </a:pP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544EFA-5A9A-1F60-6B15-A40A363480F3}"/>
            </a:ext>
          </a:extLst>
        </p:cNvPr>
        <p:cNvGrpSpPr/>
        <p:nvPr/>
      </p:nvGrpSpPr>
      <p:grpSpPr>
        <a:xfrm>
          <a:off x="0" y="0"/>
          <a:ext cx="0" cy="0"/>
          <a:chOff x="0" y="0"/>
          <a:chExt cx="0" cy="0"/>
        </a:xfrm>
      </p:grpSpPr>
      <p:sp>
        <p:nvSpPr>
          <p:cNvPr id="11" name="Freeform 11">
            <a:extLst>
              <a:ext uri="{FF2B5EF4-FFF2-40B4-BE49-F238E27FC236}">
                <a16:creationId xmlns:a16="http://schemas.microsoft.com/office/drawing/2014/main" id="{70268296-5C03-EBCF-EE57-183161C7299E}"/>
              </a:ext>
            </a:extLst>
          </p:cNvPr>
          <p:cNvSpPr/>
          <p:nvPr/>
        </p:nvSpPr>
        <p:spPr>
          <a:xfrm>
            <a:off x="125215" y="9806836"/>
            <a:ext cx="2350359" cy="891017"/>
          </a:xfrm>
          <a:custGeom>
            <a:avLst/>
            <a:gdLst/>
            <a:ahLst/>
            <a:cxnLst/>
            <a:rect l="l" t="t" r="r" b="b"/>
            <a:pathLst>
              <a:path w="2350359" h="891017">
                <a:moveTo>
                  <a:pt x="0" y="0"/>
                </a:moveTo>
                <a:lnTo>
                  <a:pt x="2350359" y="0"/>
                </a:lnTo>
                <a:lnTo>
                  <a:pt x="2350359" y="891017"/>
                </a:lnTo>
                <a:lnTo>
                  <a:pt x="0" y="891017"/>
                </a:lnTo>
                <a:lnTo>
                  <a:pt x="0" y="0"/>
                </a:lnTo>
                <a:close/>
              </a:path>
            </a:pathLst>
          </a:custGeom>
          <a:blipFill>
            <a:blip r:embed="rId2"/>
            <a:stretch>
              <a:fillRect/>
            </a:stretch>
          </a:blipFill>
        </p:spPr>
        <p:txBody>
          <a:bodyPr/>
          <a:lstStyle/>
          <a:p>
            <a:endParaRPr lang="pt-BR"/>
          </a:p>
        </p:txBody>
      </p:sp>
      <p:grpSp>
        <p:nvGrpSpPr>
          <p:cNvPr id="13" name="Group 13">
            <a:extLst>
              <a:ext uri="{FF2B5EF4-FFF2-40B4-BE49-F238E27FC236}">
                <a16:creationId xmlns:a16="http://schemas.microsoft.com/office/drawing/2014/main" id="{ABE07B5B-1D79-E199-B4AC-366ABF667AA6}"/>
              </a:ext>
            </a:extLst>
          </p:cNvPr>
          <p:cNvGrpSpPr/>
          <p:nvPr/>
        </p:nvGrpSpPr>
        <p:grpSpPr>
          <a:xfrm>
            <a:off x="479273" y="1808126"/>
            <a:ext cx="374337" cy="187168"/>
            <a:chOff x="0" y="0"/>
            <a:chExt cx="812800" cy="406400"/>
          </a:xfrm>
        </p:grpSpPr>
        <p:sp>
          <p:nvSpPr>
            <p:cNvPr id="14" name="Freeform 14">
              <a:extLst>
                <a:ext uri="{FF2B5EF4-FFF2-40B4-BE49-F238E27FC236}">
                  <a16:creationId xmlns:a16="http://schemas.microsoft.com/office/drawing/2014/main" id="{B7C61CF7-C9C2-6A3E-545A-70A48BC423C9}"/>
                </a:ext>
              </a:extLst>
            </p:cNvPr>
            <p:cNvSpPr/>
            <p:nvPr/>
          </p:nvSpPr>
          <p:spPr>
            <a:xfrm>
              <a:off x="0" y="0"/>
              <a:ext cx="812800" cy="406400"/>
            </a:xfrm>
            <a:custGeom>
              <a:avLst/>
              <a:gdLst/>
              <a:ahLst/>
              <a:cxnLst/>
              <a:rect l="l" t="t" r="r" b="b"/>
              <a:pathLst>
                <a:path w="812800" h="406400">
                  <a:moveTo>
                    <a:pt x="609600" y="0"/>
                  </a:moveTo>
                  <a:lnTo>
                    <a:pt x="0" y="0"/>
                  </a:lnTo>
                  <a:lnTo>
                    <a:pt x="0" y="406400"/>
                  </a:lnTo>
                  <a:lnTo>
                    <a:pt x="609600" y="406400"/>
                  </a:lnTo>
                  <a:lnTo>
                    <a:pt x="812800" y="203200"/>
                  </a:lnTo>
                  <a:lnTo>
                    <a:pt x="609600" y="0"/>
                  </a:lnTo>
                  <a:close/>
                </a:path>
              </a:pathLst>
            </a:custGeom>
            <a:solidFill>
              <a:srgbClr val="727275"/>
            </a:solidFill>
          </p:spPr>
        </p:sp>
        <p:sp>
          <p:nvSpPr>
            <p:cNvPr id="15" name="TextBox 15">
              <a:extLst>
                <a:ext uri="{FF2B5EF4-FFF2-40B4-BE49-F238E27FC236}">
                  <a16:creationId xmlns:a16="http://schemas.microsoft.com/office/drawing/2014/main" id="{6B1F28E2-9120-537D-363F-967F3DF0C61F}"/>
                </a:ext>
              </a:extLst>
            </p:cNvPr>
            <p:cNvSpPr txBox="1"/>
            <p:nvPr/>
          </p:nvSpPr>
          <p:spPr>
            <a:xfrm>
              <a:off x="0" y="-28575"/>
              <a:ext cx="698500" cy="434975"/>
            </a:xfrm>
            <a:prstGeom prst="rect">
              <a:avLst/>
            </a:prstGeom>
          </p:spPr>
          <p:txBody>
            <a:bodyPr lIns="50800" tIns="50800" rIns="50800" bIns="50800" rtlCol="0" anchor="ctr"/>
            <a:lstStyle/>
            <a:p>
              <a:pPr algn="ctr">
                <a:lnSpc>
                  <a:spcPts val="1963"/>
                </a:lnSpc>
              </a:pPr>
              <a:endParaRPr/>
            </a:p>
          </p:txBody>
        </p:sp>
      </p:grpSp>
      <p:sp>
        <p:nvSpPr>
          <p:cNvPr id="18" name="TextBox 18">
            <a:extLst>
              <a:ext uri="{FF2B5EF4-FFF2-40B4-BE49-F238E27FC236}">
                <a16:creationId xmlns:a16="http://schemas.microsoft.com/office/drawing/2014/main" id="{5A04BE41-1D99-D1B0-10E5-74F35C982879}"/>
              </a:ext>
            </a:extLst>
          </p:cNvPr>
          <p:cNvSpPr txBox="1"/>
          <p:nvPr/>
        </p:nvSpPr>
        <p:spPr>
          <a:xfrm>
            <a:off x="494992" y="913175"/>
            <a:ext cx="4608974" cy="372742"/>
          </a:xfrm>
          <a:prstGeom prst="rect">
            <a:avLst/>
          </a:prstGeom>
        </p:spPr>
        <p:txBody>
          <a:bodyPr lIns="0" tIns="0" rIns="0" bIns="0" rtlCol="0" anchor="t">
            <a:spAutoFit/>
          </a:bodyPr>
          <a:lstStyle/>
          <a:p>
            <a:pPr>
              <a:lnSpc>
                <a:spcPts val="3080"/>
              </a:lnSpc>
            </a:pPr>
            <a:r>
              <a:rPr lang="en-US" sz="2200" b="1">
                <a:solidFill>
                  <a:srgbClr val="6F6F6F"/>
                </a:solidFill>
                <a:latin typeface="Montserrat" panose="00000500000000000000" pitchFamily="2" charset="0"/>
                <a:ea typeface="Montserrat Bold"/>
                <a:cs typeface="Montserrat Bold"/>
                <a:sym typeface="Montserrat Bold"/>
              </a:rPr>
              <a:t>VANTAGENS DO PRODUTO</a:t>
            </a:r>
          </a:p>
        </p:txBody>
      </p:sp>
      <p:sp>
        <p:nvSpPr>
          <p:cNvPr id="19" name="TextBox 19">
            <a:extLst>
              <a:ext uri="{FF2B5EF4-FFF2-40B4-BE49-F238E27FC236}">
                <a16:creationId xmlns:a16="http://schemas.microsoft.com/office/drawing/2014/main" id="{74E1EC0E-98BE-6453-3FBD-C720C24244D6}"/>
              </a:ext>
            </a:extLst>
          </p:cNvPr>
          <p:cNvSpPr txBox="1"/>
          <p:nvPr/>
        </p:nvSpPr>
        <p:spPr>
          <a:xfrm>
            <a:off x="987970" y="1783345"/>
            <a:ext cx="6170737" cy="236731"/>
          </a:xfrm>
          <a:prstGeom prst="rect">
            <a:avLst/>
          </a:prstGeom>
        </p:spPr>
        <p:txBody>
          <a:bodyPr wrap="square" lIns="0" tIns="0" rIns="0" bIns="0" rtlCol="0" anchor="t">
            <a:spAutoFit/>
          </a:bodyPr>
          <a:lstStyle/>
          <a:p>
            <a:pPr>
              <a:lnSpc>
                <a:spcPts val="1960"/>
              </a:lnSpc>
            </a:pPr>
            <a:r>
              <a:rPr lang="en-US" sz="1400" b="1">
                <a:solidFill>
                  <a:srgbClr val="6F6F6F"/>
                </a:solidFill>
                <a:latin typeface="Montserrat" panose="00000500000000000000" pitchFamily="2" charset="0"/>
                <a:ea typeface="Montserrat Bold"/>
                <a:cs typeface="Montserrat Bold"/>
                <a:sym typeface="Montserrat Bold"/>
              </a:rPr>
              <a:t>RESULTADOS VISÍVEIS: ECONOMIA DE ENERGIA</a:t>
            </a:r>
          </a:p>
        </p:txBody>
      </p:sp>
      <p:pic>
        <p:nvPicPr>
          <p:cNvPr id="7" name="Imagem 6">
            <a:extLst>
              <a:ext uri="{FF2B5EF4-FFF2-40B4-BE49-F238E27FC236}">
                <a16:creationId xmlns:a16="http://schemas.microsoft.com/office/drawing/2014/main" id="{6B4D6266-47A1-6D4B-C3DB-C50E2629F17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4363" y="-34643"/>
            <a:ext cx="7464673" cy="859247"/>
          </a:xfrm>
          <a:prstGeom prst="rect">
            <a:avLst/>
          </a:prstGeom>
        </p:spPr>
      </p:pic>
      <p:sp>
        <p:nvSpPr>
          <p:cNvPr id="8" name="CaixaDeTexto 7">
            <a:extLst>
              <a:ext uri="{FF2B5EF4-FFF2-40B4-BE49-F238E27FC236}">
                <a16:creationId xmlns:a16="http://schemas.microsoft.com/office/drawing/2014/main" id="{D6E466B8-BE1A-E5E9-EBB7-3344A6F98292}"/>
              </a:ext>
            </a:extLst>
          </p:cNvPr>
          <p:cNvSpPr txBox="1"/>
          <p:nvPr/>
        </p:nvSpPr>
        <p:spPr>
          <a:xfrm>
            <a:off x="494992" y="2425817"/>
            <a:ext cx="3240407" cy="3031599"/>
          </a:xfrm>
          <a:prstGeom prst="rect">
            <a:avLst/>
          </a:prstGeom>
          <a:noFill/>
        </p:spPr>
        <p:txBody>
          <a:bodyPr wrap="square" rtlCol="0">
            <a:spAutoFit/>
          </a:bodyPr>
          <a:lstStyle/>
          <a:p>
            <a:pPr algn="ctr"/>
            <a:r>
              <a:rPr lang="pt-BR" sz="1200" b="1" dirty="0">
                <a:latin typeface="Montserrat" panose="00000500000000000000" pitchFamily="2" charset="0"/>
                <a:cs typeface="Arial" panose="020B0604020202020204" pitchFamily="34" charset="0"/>
              </a:rPr>
              <a:t>Utilizar cientemente a Energia e Aumentar a Confiabilidade</a:t>
            </a:r>
          </a:p>
          <a:p>
            <a:pPr algn="just"/>
            <a:endParaRPr lang="pt-BR" sz="1100" b="1" dirty="0">
              <a:latin typeface="Arial" panose="020B0604020202020204" pitchFamily="34" charset="0"/>
              <a:cs typeface="Arial" panose="020B0604020202020204" pitchFamily="34" charset="0"/>
            </a:endParaRPr>
          </a:p>
          <a:p>
            <a:pPr algn="just"/>
            <a:r>
              <a:rPr lang="pt-BR" sz="1200" dirty="0">
                <a:latin typeface="Montserrat" panose="00000500000000000000" pitchFamily="2" charset="0"/>
                <a:cs typeface="Arial" panose="020B0604020202020204" pitchFamily="34" charset="0"/>
              </a:rPr>
              <a:t>A prática de operar um compressor no modo “de reserva” (em alívio) para assegurar capacidade máxima no momento necessário utiliza aproximadamente 30% ou mais da energia necessária para operar o mesmo compressor totalmente carregado. Sistemas compostos por muitos </a:t>
            </a:r>
            <a:r>
              <a:rPr lang="pt-BR" sz="1200">
                <a:latin typeface="Montserrat" panose="00000500000000000000" pitchFamily="2" charset="0"/>
                <a:cs typeface="Arial" panose="020B0604020202020204" pitchFamily="34" charset="0"/>
              </a:rPr>
              <a:t>compressores de diversos </a:t>
            </a:r>
            <a:r>
              <a:rPr lang="pt-BR" sz="1200" dirty="0">
                <a:latin typeface="Montserrat" panose="00000500000000000000" pitchFamily="2" charset="0"/>
                <a:cs typeface="Arial" panose="020B0604020202020204" pitchFamily="34" charset="0"/>
              </a:rPr>
              <a:t>tamanhos, tipos e configurações complicam a tarefa de manualmente coordenar e manter os seus ajustes corretos</a:t>
            </a:r>
            <a:r>
              <a:rPr lang="pt-BR" sz="1100" dirty="0">
                <a:latin typeface="Arial" panose="020B0604020202020204" pitchFamily="34" charset="0"/>
                <a:cs typeface="Arial" panose="020B0604020202020204" pitchFamily="34" charset="0"/>
              </a:rPr>
              <a:t>. </a:t>
            </a:r>
          </a:p>
        </p:txBody>
      </p:sp>
      <p:pic>
        <p:nvPicPr>
          <p:cNvPr id="9" name="Imagem 8">
            <a:extLst>
              <a:ext uri="{FF2B5EF4-FFF2-40B4-BE49-F238E27FC236}">
                <a16:creationId xmlns:a16="http://schemas.microsoft.com/office/drawing/2014/main" id="{6E4DB6B5-3016-2973-85FF-4E67AD76012A}"/>
              </a:ext>
            </a:extLst>
          </p:cNvPr>
          <p:cNvPicPr>
            <a:picLocks noChangeAspect="1"/>
          </p:cNvPicPr>
          <p:nvPr/>
        </p:nvPicPr>
        <p:blipFill>
          <a:blip r:embed="rId4"/>
          <a:stretch>
            <a:fillRect/>
          </a:stretch>
        </p:blipFill>
        <p:spPr>
          <a:xfrm>
            <a:off x="3806794" y="2425817"/>
            <a:ext cx="3599518" cy="2517146"/>
          </a:xfrm>
          <a:prstGeom prst="rect">
            <a:avLst/>
          </a:prstGeom>
        </p:spPr>
      </p:pic>
      <p:pic>
        <p:nvPicPr>
          <p:cNvPr id="10" name="Imagem 9">
            <a:extLst>
              <a:ext uri="{FF2B5EF4-FFF2-40B4-BE49-F238E27FC236}">
                <a16:creationId xmlns:a16="http://schemas.microsoft.com/office/drawing/2014/main" id="{817C2D82-7C28-2F2E-DC51-B5FE24B3932D}"/>
              </a:ext>
            </a:extLst>
          </p:cNvPr>
          <p:cNvPicPr>
            <a:picLocks noChangeAspect="1"/>
          </p:cNvPicPr>
          <p:nvPr/>
        </p:nvPicPr>
        <p:blipFill>
          <a:blip r:embed="rId5"/>
          <a:stretch>
            <a:fillRect/>
          </a:stretch>
        </p:blipFill>
        <p:spPr>
          <a:xfrm>
            <a:off x="666441" y="5623730"/>
            <a:ext cx="2994597" cy="4016792"/>
          </a:xfrm>
          <a:prstGeom prst="rect">
            <a:avLst/>
          </a:prstGeom>
        </p:spPr>
      </p:pic>
      <p:sp>
        <p:nvSpPr>
          <p:cNvPr id="17" name="CaixaDeTexto 16">
            <a:extLst>
              <a:ext uri="{FF2B5EF4-FFF2-40B4-BE49-F238E27FC236}">
                <a16:creationId xmlns:a16="http://schemas.microsoft.com/office/drawing/2014/main" id="{DF918E66-51DE-A105-8CA6-5DB482DCED9D}"/>
              </a:ext>
            </a:extLst>
          </p:cNvPr>
          <p:cNvSpPr txBox="1"/>
          <p:nvPr/>
        </p:nvSpPr>
        <p:spPr>
          <a:xfrm>
            <a:off x="3806794" y="5695212"/>
            <a:ext cx="3544053" cy="4247317"/>
          </a:xfrm>
          <a:prstGeom prst="rect">
            <a:avLst/>
          </a:prstGeom>
          <a:noFill/>
        </p:spPr>
        <p:txBody>
          <a:bodyPr wrap="square">
            <a:spAutoFit/>
          </a:bodyPr>
          <a:lstStyle/>
          <a:p>
            <a:pPr algn="just"/>
            <a:r>
              <a:rPr lang="pt-BR" sz="1200">
                <a:latin typeface="Montserrat" panose="00000500000000000000" pitchFamily="2" charset="0"/>
                <a:cs typeface="Arial" panose="020B0604020202020204" pitchFamily="34" charset="0"/>
              </a:rPr>
              <a:t>Os Sistemas de Automação Série-X simplificam a coordenação do controle dos compressores e elevam a eficiência energética. Com esse sistema no comando, apenas os compressores necessários entram em operação no momento certo, enquanto os demais equipamentos permanecem desligados, prontos para serem utilizados quando houver maior demanda ou em paradas de emergência. Essa gestão inteligente não só otimiza o consumo de energia, como também reduz custos operacionais, já que possibilita desligar ou diminuir o tempo de operação dos compressores e, consequentemente, a frequência de manutenções preventivas. O resultado é um sistema mais eficiente, confiável e econômico.</a:t>
            </a:r>
            <a:endParaRPr lang="pt-BR" sz="1200">
              <a:solidFill>
                <a:srgbClr val="C00000"/>
              </a:solidFill>
              <a:latin typeface="Montserrat" panose="00000500000000000000" pitchFamily="2" charset="0"/>
              <a:cs typeface="Arial" panose="020B0604020202020204" pitchFamily="34" charset="0"/>
            </a:endParaRPr>
          </a:p>
          <a:p>
            <a:pPr algn="just"/>
            <a:endParaRPr lang="pt-BR">
              <a:solidFill>
                <a:srgbClr val="C00000"/>
              </a:solidFill>
              <a:latin typeface="Montserrat" panose="00000500000000000000" pitchFamily="2" charset="0"/>
              <a:cs typeface="Arial" panose="020B0604020202020204" pitchFamily="34" charset="0"/>
            </a:endParaRPr>
          </a:p>
          <a:p>
            <a:pPr algn="just"/>
            <a:endParaRPr lang="pt-BR">
              <a:solidFill>
                <a:srgbClr val="C00000"/>
              </a:solidFill>
              <a:latin typeface="Montserrat" panose="00000500000000000000" pitchFamily="2" charset="0"/>
              <a:cs typeface="Arial" panose="020B0604020202020204" pitchFamily="34" charset="0"/>
            </a:endParaRPr>
          </a:p>
          <a:p>
            <a:pPr algn="just"/>
            <a:endParaRPr lang="pt-BR">
              <a:solidFill>
                <a:srgbClr val="C00000"/>
              </a:solidFill>
              <a:latin typeface="Montserrat" panose="00000500000000000000" pitchFamily="2" charset="0"/>
              <a:cs typeface="Arial" panose="020B0604020202020204" pitchFamily="34" charset="0"/>
            </a:endParaRPr>
          </a:p>
        </p:txBody>
      </p:sp>
      <p:grpSp>
        <p:nvGrpSpPr>
          <p:cNvPr id="12" name="Group 8">
            <a:extLst>
              <a:ext uri="{FF2B5EF4-FFF2-40B4-BE49-F238E27FC236}">
                <a16:creationId xmlns:a16="http://schemas.microsoft.com/office/drawing/2014/main" id="{B0B0814A-46BB-3139-89DF-38740987C46F}"/>
              </a:ext>
            </a:extLst>
          </p:cNvPr>
          <p:cNvGrpSpPr/>
          <p:nvPr/>
        </p:nvGrpSpPr>
        <p:grpSpPr>
          <a:xfrm>
            <a:off x="1" y="10514133"/>
            <a:ext cx="7556500" cy="179269"/>
            <a:chOff x="0" y="0"/>
            <a:chExt cx="3047987" cy="131886"/>
          </a:xfrm>
        </p:grpSpPr>
        <p:sp>
          <p:nvSpPr>
            <p:cNvPr id="16" name="Freeform 9">
              <a:extLst>
                <a:ext uri="{FF2B5EF4-FFF2-40B4-BE49-F238E27FC236}">
                  <a16:creationId xmlns:a16="http://schemas.microsoft.com/office/drawing/2014/main" id="{4B67C324-D7FF-54D9-C196-FB9755EF693A}"/>
                </a:ext>
              </a:extLst>
            </p:cNvPr>
            <p:cNvSpPr/>
            <p:nvPr/>
          </p:nvSpPr>
          <p:spPr>
            <a:xfrm>
              <a:off x="0" y="0"/>
              <a:ext cx="3047987" cy="131886"/>
            </a:xfrm>
            <a:custGeom>
              <a:avLst/>
              <a:gdLst/>
              <a:ahLst/>
              <a:cxnLst/>
              <a:rect l="l" t="t" r="r" b="b"/>
              <a:pathLst>
                <a:path w="3047987" h="131886">
                  <a:moveTo>
                    <a:pt x="0" y="0"/>
                  </a:moveTo>
                  <a:lnTo>
                    <a:pt x="3047987" y="0"/>
                  </a:lnTo>
                  <a:lnTo>
                    <a:pt x="3047987" y="131886"/>
                  </a:lnTo>
                  <a:lnTo>
                    <a:pt x="0" y="131886"/>
                  </a:lnTo>
                  <a:close/>
                </a:path>
              </a:pathLst>
            </a:custGeom>
            <a:solidFill>
              <a:srgbClr val="8B8A88"/>
            </a:solidFill>
          </p:spPr>
        </p:sp>
        <p:sp>
          <p:nvSpPr>
            <p:cNvPr id="20" name="TextBox 10">
              <a:extLst>
                <a:ext uri="{FF2B5EF4-FFF2-40B4-BE49-F238E27FC236}">
                  <a16:creationId xmlns:a16="http://schemas.microsoft.com/office/drawing/2014/main" id="{F3029BB0-FBFB-081B-CF82-8528CE43A035}"/>
                </a:ext>
              </a:extLst>
            </p:cNvPr>
            <p:cNvSpPr txBox="1"/>
            <p:nvPr/>
          </p:nvSpPr>
          <p:spPr>
            <a:xfrm>
              <a:off x="0" y="-38100"/>
              <a:ext cx="3047987" cy="169986"/>
            </a:xfrm>
            <a:prstGeom prst="rect">
              <a:avLst/>
            </a:prstGeom>
          </p:spPr>
          <p:txBody>
            <a:bodyPr lIns="45156" tIns="45156" rIns="45156" bIns="45156" rtlCol="0" anchor="ctr"/>
            <a:lstStyle/>
            <a:p>
              <a:pPr algn="ctr">
                <a:lnSpc>
                  <a:spcPts val="2140"/>
                </a:lnSpc>
              </a:pPr>
              <a:endParaRPr/>
            </a:p>
          </p:txBody>
        </p:sp>
      </p:grpSp>
    </p:spTree>
    <p:extLst>
      <p:ext uri="{BB962C8B-B14F-4D97-AF65-F5344CB8AC3E}">
        <p14:creationId xmlns:p14="http://schemas.microsoft.com/office/powerpoint/2010/main" val="15691171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716EE1-755E-DA9F-F099-7363C5C170F7}"/>
            </a:ext>
          </a:extLst>
        </p:cNvPr>
        <p:cNvGrpSpPr/>
        <p:nvPr/>
      </p:nvGrpSpPr>
      <p:grpSpPr>
        <a:xfrm>
          <a:off x="0" y="0"/>
          <a:ext cx="0" cy="0"/>
          <a:chOff x="0" y="0"/>
          <a:chExt cx="0" cy="0"/>
        </a:xfrm>
      </p:grpSpPr>
      <p:sp>
        <p:nvSpPr>
          <p:cNvPr id="11" name="Freeform 11">
            <a:extLst>
              <a:ext uri="{FF2B5EF4-FFF2-40B4-BE49-F238E27FC236}">
                <a16:creationId xmlns:a16="http://schemas.microsoft.com/office/drawing/2014/main" id="{45785CA1-4338-4098-8ADC-4DFE201E5CC6}"/>
              </a:ext>
            </a:extLst>
          </p:cNvPr>
          <p:cNvSpPr/>
          <p:nvPr/>
        </p:nvSpPr>
        <p:spPr>
          <a:xfrm>
            <a:off x="273050" y="9703054"/>
            <a:ext cx="2350359" cy="891017"/>
          </a:xfrm>
          <a:custGeom>
            <a:avLst/>
            <a:gdLst/>
            <a:ahLst/>
            <a:cxnLst/>
            <a:rect l="l" t="t" r="r" b="b"/>
            <a:pathLst>
              <a:path w="2350359" h="891017">
                <a:moveTo>
                  <a:pt x="0" y="0"/>
                </a:moveTo>
                <a:lnTo>
                  <a:pt x="2350359" y="0"/>
                </a:lnTo>
                <a:lnTo>
                  <a:pt x="2350359" y="891017"/>
                </a:lnTo>
                <a:lnTo>
                  <a:pt x="0" y="891017"/>
                </a:lnTo>
                <a:lnTo>
                  <a:pt x="0" y="0"/>
                </a:lnTo>
                <a:close/>
              </a:path>
            </a:pathLst>
          </a:custGeom>
          <a:blipFill>
            <a:blip r:embed="rId2"/>
            <a:stretch>
              <a:fillRect/>
            </a:stretch>
          </a:blipFill>
        </p:spPr>
        <p:txBody>
          <a:bodyPr/>
          <a:lstStyle/>
          <a:p>
            <a:endParaRPr lang="pt-BR"/>
          </a:p>
        </p:txBody>
      </p:sp>
      <p:grpSp>
        <p:nvGrpSpPr>
          <p:cNvPr id="13" name="Group 13">
            <a:extLst>
              <a:ext uri="{FF2B5EF4-FFF2-40B4-BE49-F238E27FC236}">
                <a16:creationId xmlns:a16="http://schemas.microsoft.com/office/drawing/2014/main" id="{8C670E73-0DD9-D56F-1FC5-97351CD4B9C4}"/>
              </a:ext>
            </a:extLst>
          </p:cNvPr>
          <p:cNvGrpSpPr/>
          <p:nvPr/>
        </p:nvGrpSpPr>
        <p:grpSpPr>
          <a:xfrm>
            <a:off x="479273" y="1351509"/>
            <a:ext cx="374337" cy="187168"/>
            <a:chOff x="0" y="0"/>
            <a:chExt cx="812800" cy="406400"/>
          </a:xfrm>
        </p:grpSpPr>
        <p:sp>
          <p:nvSpPr>
            <p:cNvPr id="14" name="Freeform 14">
              <a:extLst>
                <a:ext uri="{FF2B5EF4-FFF2-40B4-BE49-F238E27FC236}">
                  <a16:creationId xmlns:a16="http://schemas.microsoft.com/office/drawing/2014/main" id="{4980B40F-2B8C-A243-659C-827C1FC0F5C9}"/>
                </a:ext>
              </a:extLst>
            </p:cNvPr>
            <p:cNvSpPr/>
            <p:nvPr/>
          </p:nvSpPr>
          <p:spPr>
            <a:xfrm>
              <a:off x="0" y="0"/>
              <a:ext cx="812800" cy="406400"/>
            </a:xfrm>
            <a:custGeom>
              <a:avLst/>
              <a:gdLst/>
              <a:ahLst/>
              <a:cxnLst/>
              <a:rect l="l" t="t" r="r" b="b"/>
              <a:pathLst>
                <a:path w="812800" h="406400">
                  <a:moveTo>
                    <a:pt x="609600" y="0"/>
                  </a:moveTo>
                  <a:lnTo>
                    <a:pt x="0" y="0"/>
                  </a:lnTo>
                  <a:lnTo>
                    <a:pt x="0" y="406400"/>
                  </a:lnTo>
                  <a:lnTo>
                    <a:pt x="609600" y="406400"/>
                  </a:lnTo>
                  <a:lnTo>
                    <a:pt x="812800" y="203200"/>
                  </a:lnTo>
                  <a:lnTo>
                    <a:pt x="609600" y="0"/>
                  </a:lnTo>
                  <a:close/>
                </a:path>
              </a:pathLst>
            </a:custGeom>
            <a:solidFill>
              <a:srgbClr val="727275"/>
            </a:solidFill>
          </p:spPr>
        </p:sp>
        <p:sp>
          <p:nvSpPr>
            <p:cNvPr id="15" name="TextBox 15">
              <a:extLst>
                <a:ext uri="{FF2B5EF4-FFF2-40B4-BE49-F238E27FC236}">
                  <a16:creationId xmlns:a16="http://schemas.microsoft.com/office/drawing/2014/main" id="{3F1BD0DE-F1F9-4E62-FF3F-BB2E869EE772}"/>
                </a:ext>
              </a:extLst>
            </p:cNvPr>
            <p:cNvSpPr txBox="1"/>
            <p:nvPr/>
          </p:nvSpPr>
          <p:spPr>
            <a:xfrm>
              <a:off x="0" y="-28575"/>
              <a:ext cx="698500" cy="434975"/>
            </a:xfrm>
            <a:prstGeom prst="rect">
              <a:avLst/>
            </a:prstGeom>
          </p:spPr>
          <p:txBody>
            <a:bodyPr lIns="50800" tIns="50800" rIns="50800" bIns="50800" rtlCol="0" anchor="ctr"/>
            <a:lstStyle/>
            <a:p>
              <a:pPr algn="ctr">
                <a:lnSpc>
                  <a:spcPts val="1963"/>
                </a:lnSpc>
              </a:pPr>
              <a:endParaRPr/>
            </a:p>
          </p:txBody>
        </p:sp>
      </p:grpSp>
      <p:sp>
        <p:nvSpPr>
          <p:cNvPr id="19" name="TextBox 19">
            <a:extLst>
              <a:ext uri="{FF2B5EF4-FFF2-40B4-BE49-F238E27FC236}">
                <a16:creationId xmlns:a16="http://schemas.microsoft.com/office/drawing/2014/main" id="{71A9A064-C007-F4D4-A67E-089174E72ACE}"/>
              </a:ext>
            </a:extLst>
          </p:cNvPr>
          <p:cNvSpPr txBox="1"/>
          <p:nvPr/>
        </p:nvSpPr>
        <p:spPr>
          <a:xfrm>
            <a:off x="987573" y="1314144"/>
            <a:ext cx="6170737" cy="236731"/>
          </a:xfrm>
          <a:prstGeom prst="rect">
            <a:avLst/>
          </a:prstGeom>
        </p:spPr>
        <p:txBody>
          <a:bodyPr wrap="square" lIns="0" tIns="0" rIns="0" bIns="0" rtlCol="0" anchor="t">
            <a:spAutoFit/>
          </a:bodyPr>
          <a:lstStyle/>
          <a:p>
            <a:pPr>
              <a:lnSpc>
                <a:spcPts val="1960"/>
              </a:lnSpc>
            </a:pPr>
            <a:r>
              <a:rPr lang="en-US" sz="1400" b="1">
                <a:solidFill>
                  <a:srgbClr val="6F6F6F"/>
                </a:solidFill>
                <a:latin typeface="Montserrat" panose="00000500000000000000" pitchFamily="2" charset="0"/>
                <a:ea typeface="Montserrat Bold"/>
                <a:cs typeface="Montserrat Bold"/>
                <a:sym typeface="Montserrat Bold"/>
              </a:rPr>
              <a:t>ELIMINAÇÃO DO ALTO CUSTO ARTIFICIAL PARA “CONFORTO”</a:t>
            </a:r>
          </a:p>
        </p:txBody>
      </p:sp>
      <p:pic>
        <p:nvPicPr>
          <p:cNvPr id="7" name="Imagem 6">
            <a:extLst>
              <a:ext uri="{FF2B5EF4-FFF2-40B4-BE49-F238E27FC236}">
                <a16:creationId xmlns:a16="http://schemas.microsoft.com/office/drawing/2014/main" id="{23371DA3-6356-9964-29F3-760A38654D2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4363" y="-34643"/>
            <a:ext cx="7464673" cy="859247"/>
          </a:xfrm>
          <a:prstGeom prst="rect">
            <a:avLst/>
          </a:prstGeom>
        </p:spPr>
      </p:pic>
      <p:sp>
        <p:nvSpPr>
          <p:cNvPr id="16" name="CaixaDeTexto 15">
            <a:extLst>
              <a:ext uri="{FF2B5EF4-FFF2-40B4-BE49-F238E27FC236}">
                <a16:creationId xmlns:a16="http://schemas.microsoft.com/office/drawing/2014/main" id="{49ACB986-C86A-3BF8-C89B-F51868ED8DDB}"/>
              </a:ext>
            </a:extLst>
          </p:cNvPr>
          <p:cNvSpPr txBox="1"/>
          <p:nvPr/>
        </p:nvSpPr>
        <p:spPr>
          <a:xfrm>
            <a:off x="418582" y="1732438"/>
            <a:ext cx="6430257" cy="892104"/>
          </a:xfrm>
          <a:prstGeom prst="rect">
            <a:avLst/>
          </a:prstGeom>
          <a:noFill/>
        </p:spPr>
        <p:txBody>
          <a:bodyPr wrap="square">
            <a:spAutoFit/>
          </a:bodyPr>
          <a:lstStyle/>
          <a:p>
            <a:pPr algn="just">
              <a:lnSpc>
                <a:spcPct val="150000"/>
              </a:lnSpc>
            </a:pPr>
            <a:r>
              <a:rPr lang="pt-BR" sz="1200">
                <a:latin typeface="Montserrat" panose="00000500000000000000" pitchFamily="2" charset="0"/>
                <a:cs typeface="Arial" panose="020B0604020202020204" pitchFamily="34" charset="0"/>
              </a:rPr>
              <a:t>Por meio de recursos avançados de controle o Sistema de Automação Série-X </a:t>
            </a:r>
            <a:r>
              <a:rPr lang="pt-BR" sz="1200" b="1">
                <a:latin typeface="Montserrat" panose="00000500000000000000" pitchFamily="2" charset="0"/>
                <a:cs typeface="Arial" panose="020B0604020202020204" pitchFamily="34" charset="0"/>
              </a:rPr>
              <a:t>gerencia e cientemente a operação de compressor de ar em praticamente qualquer configuração.</a:t>
            </a:r>
            <a:endParaRPr lang="pt-BR" sz="1200" dirty="0">
              <a:latin typeface="Montserrat" panose="00000500000000000000" pitchFamily="2" charset="0"/>
              <a:cs typeface="Arial" panose="020B0604020202020204" pitchFamily="34" charset="0"/>
            </a:endParaRPr>
          </a:p>
        </p:txBody>
      </p:sp>
      <p:sp>
        <p:nvSpPr>
          <p:cNvPr id="20" name="CaixaDeTexto 19">
            <a:extLst>
              <a:ext uri="{FF2B5EF4-FFF2-40B4-BE49-F238E27FC236}">
                <a16:creationId xmlns:a16="http://schemas.microsoft.com/office/drawing/2014/main" id="{9B962570-D2E5-AAEC-F0DC-EF5285471D0D}"/>
              </a:ext>
            </a:extLst>
          </p:cNvPr>
          <p:cNvSpPr txBox="1"/>
          <p:nvPr/>
        </p:nvSpPr>
        <p:spPr>
          <a:xfrm>
            <a:off x="460221" y="2739690"/>
            <a:ext cx="6346977" cy="3939092"/>
          </a:xfrm>
          <a:prstGeom prst="rect">
            <a:avLst/>
          </a:prstGeom>
          <a:noFill/>
        </p:spPr>
        <p:txBody>
          <a:bodyPr wrap="square">
            <a:spAutoFit/>
          </a:bodyPr>
          <a:lstStyle/>
          <a:p>
            <a:pPr algn="just">
              <a:lnSpc>
                <a:spcPct val="150000"/>
              </a:lnSpc>
            </a:pPr>
            <a:r>
              <a:rPr lang="pt-BR" sz="1200">
                <a:latin typeface="Montserrat" panose="00000500000000000000" pitchFamily="2" charset="0"/>
                <a:cs typeface="Arial" panose="020B0604020202020204" pitchFamily="34" charset="0"/>
              </a:rPr>
              <a:t>A coordenação manual dos ajustes de pressão do compressor para facilitaria operação efetiva do compressor pode ser complicada. Flutuações de demanda, tratamento de ar, localização do compressor, tamanho e projeto da tubulação são algumas das variáveis que geram impacto nos ajustes de controle.</a:t>
            </a:r>
          </a:p>
          <a:p>
            <a:pPr algn="just">
              <a:lnSpc>
                <a:spcPct val="150000"/>
              </a:lnSpc>
            </a:pPr>
            <a:r>
              <a:rPr lang="pt-BR" sz="1200">
                <a:latin typeface="Montserrat" panose="00000500000000000000" pitchFamily="2" charset="0"/>
                <a:cs typeface="Arial" panose="020B0604020202020204" pitchFamily="34" charset="0"/>
              </a:rPr>
              <a:t>Tradicionalmente são utilizados ajustes de pressão “em cascata” em uma grande faixa de pressão para operar compressores mais efetivamente. O resultado é a operação do sistema sob pressões elevadas na maioria das vezes. Somente quando o sistema está sob capacidade total ele se aproxima da eficiência ideal.</a:t>
            </a:r>
          </a:p>
          <a:p>
            <a:pPr algn="just">
              <a:lnSpc>
                <a:spcPct val="150000"/>
              </a:lnSpc>
            </a:pPr>
            <a:r>
              <a:rPr lang="pt-BR" sz="1200">
                <a:latin typeface="Montserrat" panose="00000500000000000000" pitchFamily="2" charset="0"/>
                <a:cs typeface="Arial" panose="020B0604020202020204" pitchFamily="34" charset="0"/>
              </a:rPr>
              <a:t>Manter a pressão do sistema acima da pressão ideal para proporcionar um fator de conforto em períodos de demandas repentinas ou um controle de pressão em cascata requer mais energia. Isso também exagera a demanda artificial resultante do aumento do consumo de ar por vazamentos e saídas ajustadas inadequadamente.</a:t>
            </a:r>
            <a:endParaRPr lang="pt-BR" sz="1200" dirty="0">
              <a:solidFill>
                <a:srgbClr val="FF0000"/>
              </a:solidFill>
              <a:latin typeface="Montserrat" panose="00000500000000000000" pitchFamily="2" charset="0"/>
              <a:cs typeface="Arial" panose="020B0604020202020204" pitchFamily="34" charset="0"/>
            </a:endParaRPr>
          </a:p>
        </p:txBody>
      </p:sp>
      <p:pic>
        <p:nvPicPr>
          <p:cNvPr id="28" name="Imagem 27">
            <a:extLst>
              <a:ext uri="{FF2B5EF4-FFF2-40B4-BE49-F238E27FC236}">
                <a16:creationId xmlns:a16="http://schemas.microsoft.com/office/drawing/2014/main" id="{772DD875-9792-E5E3-8772-5726F5AAB6A4}"/>
              </a:ext>
            </a:extLst>
          </p:cNvPr>
          <p:cNvPicPr>
            <a:picLocks noChangeAspect="1"/>
          </p:cNvPicPr>
          <p:nvPr/>
        </p:nvPicPr>
        <p:blipFill>
          <a:blip r:embed="rId4"/>
          <a:stretch>
            <a:fillRect/>
          </a:stretch>
        </p:blipFill>
        <p:spPr>
          <a:xfrm>
            <a:off x="525619" y="6949996"/>
            <a:ext cx="3108092" cy="2765468"/>
          </a:xfrm>
          <a:prstGeom prst="rect">
            <a:avLst/>
          </a:prstGeom>
        </p:spPr>
      </p:pic>
      <p:sp>
        <p:nvSpPr>
          <p:cNvPr id="30" name="CaixaDeTexto 29">
            <a:extLst>
              <a:ext uri="{FF2B5EF4-FFF2-40B4-BE49-F238E27FC236}">
                <a16:creationId xmlns:a16="http://schemas.microsoft.com/office/drawing/2014/main" id="{C9D31CA8-08B0-41D8-75F1-722A3F0ED624}"/>
              </a:ext>
            </a:extLst>
          </p:cNvPr>
          <p:cNvSpPr txBox="1"/>
          <p:nvPr/>
        </p:nvSpPr>
        <p:spPr>
          <a:xfrm>
            <a:off x="3718718" y="7225055"/>
            <a:ext cx="2955132" cy="2000099"/>
          </a:xfrm>
          <a:prstGeom prst="rect">
            <a:avLst/>
          </a:prstGeom>
          <a:noFill/>
        </p:spPr>
        <p:txBody>
          <a:bodyPr wrap="square">
            <a:spAutoFit/>
          </a:bodyPr>
          <a:lstStyle/>
          <a:p>
            <a:pPr algn="just">
              <a:lnSpc>
                <a:spcPct val="150000"/>
              </a:lnSpc>
            </a:pPr>
            <a:r>
              <a:rPr lang="pt-BR" sz="1200">
                <a:latin typeface="Montserrat" panose="00000500000000000000" pitchFamily="2" charset="0"/>
                <a:cs typeface="Arial" panose="020B0604020202020204" pitchFamily="34" charset="0"/>
              </a:rPr>
              <a:t>O Sistema de Automação Série-X  elimina a ineficiência controlando todos os compressores em uma faixa de pressão estrita envolvendo um  sistema de pressão de sistema exclusivo e ideal, tal como ilustrado pela faixa azul no exemplo acima.</a:t>
            </a:r>
            <a:endParaRPr lang="pt-BR" sz="1200" dirty="0">
              <a:latin typeface="Montserrat" panose="00000500000000000000" pitchFamily="2" charset="0"/>
              <a:cs typeface="Arial" panose="020B0604020202020204" pitchFamily="34" charset="0"/>
            </a:endParaRPr>
          </a:p>
        </p:txBody>
      </p:sp>
      <p:grpSp>
        <p:nvGrpSpPr>
          <p:cNvPr id="8" name="Group 8">
            <a:extLst>
              <a:ext uri="{FF2B5EF4-FFF2-40B4-BE49-F238E27FC236}">
                <a16:creationId xmlns:a16="http://schemas.microsoft.com/office/drawing/2014/main" id="{C7C021E9-0344-EA00-C5A4-058652DFCE52}"/>
              </a:ext>
            </a:extLst>
          </p:cNvPr>
          <p:cNvGrpSpPr/>
          <p:nvPr/>
        </p:nvGrpSpPr>
        <p:grpSpPr>
          <a:xfrm>
            <a:off x="1" y="10514133"/>
            <a:ext cx="7556500" cy="179269"/>
            <a:chOff x="0" y="0"/>
            <a:chExt cx="3047987" cy="131886"/>
          </a:xfrm>
        </p:grpSpPr>
        <p:sp>
          <p:nvSpPr>
            <p:cNvPr id="9" name="Freeform 9">
              <a:extLst>
                <a:ext uri="{FF2B5EF4-FFF2-40B4-BE49-F238E27FC236}">
                  <a16:creationId xmlns:a16="http://schemas.microsoft.com/office/drawing/2014/main" id="{51547009-9514-FFE6-207E-7A1591A7C975}"/>
                </a:ext>
              </a:extLst>
            </p:cNvPr>
            <p:cNvSpPr/>
            <p:nvPr/>
          </p:nvSpPr>
          <p:spPr>
            <a:xfrm>
              <a:off x="0" y="0"/>
              <a:ext cx="3047987" cy="131886"/>
            </a:xfrm>
            <a:custGeom>
              <a:avLst/>
              <a:gdLst/>
              <a:ahLst/>
              <a:cxnLst/>
              <a:rect l="l" t="t" r="r" b="b"/>
              <a:pathLst>
                <a:path w="3047987" h="131886">
                  <a:moveTo>
                    <a:pt x="0" y="0"/>
                  </a:moveTo>
                  <a:lnTo>
                    <a:pt x="3047987" y="0"/>
                  </a:lnTo>
                  <a:lnTo>
                    <a:pt x="3047987" y="131886"/>
                  </a:lnTo>
                  <a:lnTo>
                    <a:pt x="0" y="131886"/>
                  </a:lnTo>
                  <a:close/>
                </a:path>
              </a:pathLst>
            </a:custGeom>
            <a:solidFill>
              <a:srgbClr val="8B8A88"/>
            </a:solidFill>
          </p:spPr>
        </p:sp>
        <p:sp>
          <p:nvSpPr>
            <p:cNvPr id="10" name="TextBox 10">
              <a:extLst>
                <a:ext uri="{FF2B5EF4-FFF2-40B4-BE49-F238E27FC236}">
                  <a16:creationId xmlns:a16="http://schemas.microsoft.com/office/drawing/2014/main" id="{470BF8D4-68AD-7623-424B-A2905BB0877D}"/>
                </a:ext>
              </a:extLst>
            </p:cNvPr>
            <p:cNvSpPr txBox="1"/>
            <p:nvPr/>
          </p:nvSpPr>
          <p:spPr>
            <a:xfrm>
              <a:off x="0" y="-38100"/>
              <a:ext cx="3047987" cy="169986"/>
            </a:xfrm>
            <a:prstGeom prst="rect">
              <a:avLst/>
            </a:prstGeom>
          </p:spPr>
          <p:txBody>
            <a:bodyPr lIns="45156" tIns="45156" rIns="45156" bIns="45156" rtlCol="0" anchor="ctr"/>
            <a:lstStyle/>
            <a:p>
              <a:pPr algn="ctr">
                <a:lnSpc>
                  <a:spcPts val="2140"/>
                </a:lnSpc>
              </a:pPr>
              <a:endParaRPr/>
            </a:p>
          </p:txBody>
        </p:sp>
      </p:grpSp>
    </p:spTree>
    <p:extLst>
      <p:ext uri="{BB962C8B-B14F-4D97-AF65-F5344CB8AC3E}">
        <p14:creationId xmlns:p14="http://schemas.microsoft.com/office/powerpoint/2010/main" val="40377948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A24635-CBC3-45AB-12E3-145B58B3E5D1}"/>
            </a:ext>
          </a:extLst>
        </p:cNvPr>
        <p:cNvGrpSpPr/>
        <p:nvPr/>
      </p:nvGrpSpPr>
      <p:grpSpPr>
        <a:xfrm>
          <a:off x="0" y="0"/>
          <a:ext cx="0" cy="0"/>
          <a:chOff x="0" y="0"/>
          <a:chExt cx="0" cy="0"/>
        </a:xfrm>
      </p:grpSpPr>
      <p:sp>
        <p:nvSpPr>
          <p:cNvPr id="11" name="Freeform 11">
            <a:extLst>
              <a:ext uri="{FF2B5EF4-FFF2-40B4-BE49-F238E27FC236}">
                <a16:creationId xmlns:a16="http://schemas.microsoft.com/office/drawing/2014/main" id="{3DADAA5F-3FC5-8AB7-646A-B1F6C8543B2E}"/>
              </a:ext>
            </a:extLst>
          </p:cNvPr>
          <p:cNvSpPr/>
          <p:nvPr/>
        </p:nvSpPr>
        <p:spPr>
          <a:xfrm>
            <a:off x="125215" y="9806836"/>
            <a:ext cx="2350359" cy="891017"/>
          </a:xfrm>
          <a:custGeom>
            <a:avLst/>
            <a:gdLst/>
            <a:ahLst/>
            <a:cxnLst/>
            <a:rect l="l" t="t" r="r" b="b"/>
            <a:pathLst>
              <a:path w="2350359" h="891017">
                <a:moveTo>
                  <a:pt x="0" y="0"/>
                </a:moveTo>
                <a:lnTo>
                  <a:pt x="2350359" y="0"/>
                </a:lnTo>
                <a:lnTo>
                  <a:pt x="2350359" y="891017"/>
                </a:lnTo>
                <a:lnTo>
                  <a:pt x="0" y="891017"/>
                </a:lnTo>
                <a:lnTo>
                  <a:pt x="0" y="0"/>
                </a:lnTo>
                <a:close/>
              </a:path>
            </a:pathLst>
          </a:custGeom>
          <a:blipFill>
            <a:blip r:embed="rId2"/>
            <a:stretch>
              <a:fillRect/>
            </a:stretch>
          </a:blipFill>
        </p:spPr>
        <p:txBody>
          <a:bodyPr/>
          <a:lstStyle/>
          <a:p>
            <a:endParaRPr lang="pt-BR"/>
          </a:p>
        </p:txBody>
      </p:sp>
      <p:grpSp>
        <p:nvGrpSpPr>
          <p:cNvPr id="13" name="Group 13">
            <a:extLst>
              <a:ext uri="{FF2B5EF4-FFF2-40B4-BE49-F238E27FC236}">
                <a16:creationId xmlns:a16="http://schemas.microsoft.com/office/drawing/2014/main" id="{34B4C262-4084-C052-0C6E-D808572E8060}"/>
              </a:ext>
            </a:extLst>
          </p:cNvPr>
          <p:cNvGrpSpPr/>
          <p:nvPr/>
        </p:nvGrpSpPr>
        <p:grpSpPr>
          <a:xfrm>
            <a:off x="479273" y="1086690"/>
            <a:ext cx="374337" cy="187168"/>
            <a:chOff x="0" y="0"/>
            <a:chExt cx="812800" cy="406400"/>
          </a:xfrm>
        </p:grpSpPr>
        <p:sp>
          <p:nvSpPr>
            <p:cNvPr id="14" name="Freeform 14">
              <a:extLst>
                <a:ext uri="{FF2B5EF4-FFF2-40B4-BE49-F238E27FC236}">
                  <a16:creationId xmlns:a16="http://schemas.microsoft.com/office/drawing/2014/main" id="{CE9A6135-CC4C-3560-9865-966B17DAEA3A}"/>
                </a:ext>
              </a:extLst>
            </p:cNvPr>
            <p:cNvSpPr/>
            <p:nvPr/>
          </p:nvSpPr>
          <p:spPr>
            <a:xfrm>
              <a:off x="0" y="0"/>
              <a:ext cx="812800" cy="406400"/>
            </a:xfrm>
            <a:custGeom>
              <a:avLst/>
              <a:gdLst/>
              <a:ahLst/>
              <a:cxnLst/>
              <a:rect l="l" t="t" r="r" b="b"/>
              <a:pathLst>
                <a:path w="812800" h="406400">
                  <a:moveTo>
                    <a:pt x="609600" y="0"/>
                  </a:moveTo>
                  <a:lnTo>
                    <a:pt x="0" y="0"/>
                  </a:lnTo>
                  <a:lnTo>
                    <a:pt x="0" y="406400"/>
                  </a:lnTo>
                  <a:lnTo>
                    <a:pt x="609600" y="406400"/>
                  </a:lnTo>
                  <a:lnTo>
                    <a:pt x="812800" y="203200"/>
                  </a:lnTo>
                  <a:lnTo>
                    <a:pt x="609600" y="0"/>
                  </a:lnTo>
                  <a:close/>
                </a:path>
              </a:pathLst>
            </a:custGeom>
            <a:solidFill>
              <a:srgbClr val="727275"/>
            </a:solidFill>
          </p:spPr>
        </p:sp>
        <p:sp>
          <p:nvSpPr>
            <p:cNvPr id="15" name="TextBox 15">
              <a:extLst>
                <a:ext uri="{FF2B5EF4-FFF2-40B4-BE49-F238E27FC236}">
                  <a16:creationId xmlns:a16="http://schemas.microsoft.com/office/drawing/2014/main" id="{BE2C680B-DA1E-8479-CB8E-420175DD07E6}"/>
                </a:ext>
              </a:extLst>
            </p:cNvPr>
            <p:cNvSpPr txBox="1"/>
            <p:nvPr/>
          </p:nvSpPr>
          <p:spPr>
            <a:xfrm>
              <a:off x="0" y="-28575"/>
              <a:ext cx="698500" cy="434975"/>
            </a:xfrm>
            <a:prstGeom prst="rect">
              <a:avLst/>
            </a:prstGeom>
          </p:spPr>
          <p:txBody>
            <a:bodyPr lIns="50800" tIns="50800" rIns="50800" bIns="50800" rtlCol="0" anchor="ctr"/>
            <a:lstStyle/>
            <a:p>
              <a:pPr algn="ctr">
                <a:lnSpc>
                  <a:spcPts val="1963"/>
                </a:lnSpc>
              </a:pPr>
              <a:endParaRPr/>
            </a:p>
          </p:txBody>
        </p:sp>
      </p:grpSp>
      <p:sp>
        <p:nvSpPr>
          <p:cNvPr id="19" name="TextBox 19">
            <a:extLst>
              <a:ext uri="{FF2B5EF4-FFF2-40B4-BE49-F238E27FC236}">
                <a16:creationId xmlns:a16="http://schemas.microsoft.com/office/drawing/2014/main" id="{D1D82D50-B079-B11F-41B3-49C4B8F26A5B}"/>
              </a:ext>
            </a:extLst>
          </p:cNvPr>
          <p:cNvSpPr txBox="1"/>
          <p:nvPr/>
        </p:nvSpPr>
        <p:spPr>
          <a:xfrm>
            <a:off x="981223" y="1040943"/>
            <a:ext cx="6170737" cy="493212"/>
          </a:xfrm>
          <a:prstGeom prst="rect">
            <a:avLst/>
          </a:prstGeom>
        </p:spPr>
        <p:txBody>
          <a:bodyPr wrap="square" lIns="0" tIns="0" rIns="0" bIns="0" rtlCol="0" anchor="t">
            <a:spAutoFit/>
          </a:bodyPr>
          <a:lstStyle/>
          <a:p>
            <a:pPr>
              <a:lnSpc>
                <a:spcPts val="1960"/>
              </a:lnSpc>
            </a:pPr>
            <a:r>
              <a:rPr lang="en-US" sz="1400" b="1">
                <a:solidFill>
                  <a:srgbClr val="6F6F6F"/>
                </a:solidFill>
                <a:latin typeface="Montserrat" panose="00000500000000000000" pitchFamily="2" charset="0"/>
                <a:ea typeface="Montserrat Bold"/>
                <a:cs typeface="Montserrat Bold"/>
                <a:sym typeface="Montserrat Bold"/>
              </a:rPr>
              <a:t>CUSTOMIZAÇÃO DE FORNECIMENTO DE ACORDO COM A DEMANDA</a:t>
            </a:r>
          </a:p>
        </p:txBody>
      </p:sp>
      <p:pic>
        <p:nvPicPr>
          <p:cNvPr id="7" name="Imagem 6">
            <a:extLst>
              <a:ext uri="{FF2B5EF4-FFF2-40B4-BE49-F238E27FC236}">
                <a16:creationId xmlns:a16="http://schemas.microsoft.com/office/drawing/2014/main" id="{3ECB4571-8220-49DE-8FD3-1C4C79022F9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4363" y="-34643"/>
            <a:ext cx="7464673" cy="859247"/>
          </a:xfrm>
          <a:prstGeom prst="rect">
            <a:avLst/>
          </a:prstGeom>
        </p:spPr>
      </p:pic>
      <p:sp>
        <p:nvSpPr>
          <p:cNvPr id="16" name="CaixaDeTexto 15">
            <a:extLst>
              <a:ext uri="{FF2B5EF4-FFF2-40B4-BE49-F238E27FC236}">
                <a16:creationId xmlns:a16="http://schemas.microsoft.com/office/drawing/2014/main" id="{D86A8AF0-2BD8-A77C-68D4-2264055A928A}"/>
              </a:ext>
            </a:extLst>
          </p:cNvPr>
          <p:cNvSpPr txBox="1"/>
          <p:nvPr/>
        </p:nvSpPr>
        <p:spPr>
          <a:xfrm>
            <a:off x="437632" y="1637206"/>
            <a:ext cx="6430257" cy="889154"/>
          </a:xfrm>
          <a:prstGeom prst="rect">
            <a:avLst/>
          </a:prstGeom>
          <a:noFill/>
        </p:spPr>
        <p:txBody>
          <a:bodyPr wrap="square">
            <a:spAutoFit/>
          </a:bodyPr>
          <a:lstStyle/>
          <a:p>
            <a:pPr algn="just">
              <a:lnSpc>
                <a:spcPct val="150000"/>
              </a:lnSpc>
            </a:pPr>
            <a:r>
              <a:rPr lang="pt-BR" sz="1200">
                <a:latin typeface="Montserrat" panose="00000500000000000000" pitchFamily="2" charset="0"/>
                <a:cs typeface="Arial" panose="020B0604020202020204" pitchFamily="34" charset="0"/>
              </a:rPr>
              <a:t>O recurso Modo de </a:t>
            </a:r>
            <a:r>
              <a:rPr lang="pt-BR" sz="1200" b="1">
                <a:solidFill>
                  <a:srgbClr val="FF0000"/>
                </a:solidFill>
                <a:latin typeface="Montserrat" panose="00000500000000000000" pitchFamily="2" charset="0"/>
                <a:cs typeface="Arial" panose="020B0604020202020204" pitchFamily="34" charset="0"/>
              </a:rPr>
              <a:t>Controle de Energia </a:t>
            </a:r>
            <a:r>
              <a:rPr lang="pt-BR" sz="1200">
                <a:latin typeface="Montserrat" panose="00000500000000000000" pitchFamily="2" charset="0"/>
                <a:cs typeface="Arial" panose="020B0604020202020204" pitchFamily="34" charset="0"/>
              </a:rPr>
              <a:t>do X8I e X12I monitora e “aprende” os requisitos de demanda do sistema comparando dinâmicas de pressão com os recursos e eficiências operacionais dos compressores.</a:t>
            </a:r>
            <a:endParaRPr lang="pt-BR" sz="1200" dirty="0">
              <a:solidFill>
                <a:srgbClr val="FF0000"/>
              </a:solidFill>
              <a:latin typeface="Montserrat" panose="00000500000000000000" pitchFamily="2" charset="0"/>
              <a:cs typeface="Arial" panose="020B0604020202020204" pitchFamily="34" charset="0"/>
            </a:endParaRPr>
          </a:p>
        </p:txBody>
      </p:sp>
      <p:sp>
        <p:nvSpPr>
          <p:cNvPr id="20" name="CaixaDeTexto 19">
            <a:extLst>
              <a:ext uri="{FF2B5EF4-FFF2-40B4-BE49-F238E27FC236}">
                <a16:creationId xmlns:a16="http://schemas.microsoft.com/office/drawing/2014/main" id="{D1A3E8ED-449D-00D2-3E6F-DFFB11B57FF8}"/>
              </a:ext>
            </a:extLst>
          </p:cNvPr>
          <p:cNvSpPr txBox="1"/>
          <p:nvPr/>
        </p:nvSpPr>
        <p:spPr>
          <a:xfrm>
            <a:off x="460223" y="2699570"/>
            <a:ext cx="6346977" cy="2646430"/>
          </a:xfrm>
          <a:prstGeom prst="rect">
            <a:avLst/>
          </a:prstGeom>
          <a:noFill/>
        </p:spPr>
        <p:txBody>
          <a:bodyPr wrap="square">
            <a:spAutoFit/>
          </a:bodyPr>
          <a:lstStyle/>
          <a:p>
            <a:pPr algn="just">
              <a:lnSpc>
                <a:spcPct val="150000"/>
              </a:lnSpc>
            </a:pPr>
            <a:r>
              <a:rPr lang="pt-BR" sz="1400" b="1">
                <a:latin typeface="Montserrat" panose="00000500000000000000" pitchFamily="2" charset="0"/>
                <a:cs typeface="Arial" panose="020B0604020202020204" pitchFamily="34" charset="0"/>
              </a:rPr>
              <a:t>As funções principais do Modo de Controle de Energia têm por objetivo:</a:t>
            </a:r>
          </a:p>
          <a:p>
            <a:pPr algn="just">
              <a:lnSpc>
                <a:spcPct val="150000"/>
              </a:lnSpc>
            </a:pPr>
            <a:endParaRPr lang="pt-BR" sz="1200" b="1">
              <a:latin typeface="Montserrat" panose="00000500000000000000" pitchFamily="2" charset="0"/>
              <a:cs typeface="Arial" panose="020B0604020202020204" pitchFamily="34" charset="0"/>
            </a:endParaRPr>
          </a:p>
          <a:p>
            <a:pPr marL="171450" indent="-171450" algn="just">
              <a:lnSpc>
                <a:spcPct val="150000"/>
              </a:lnSpc>
              <a:buFont typeface="Wingdings" panose="05000000000000000000" pitchFamily="2" charset="2"/>
              <a:buChar char="ü"/>
            </a:pPr>
            <a:r>
              <a:rPr lang="pt-BR" sz="1200">
                <a:latin typeface="Montserrat" panose="00000500000000000000" pitchFamily="2" charset="0"/>
                <a:cs typeface="Arial" panose="020B0604020202020204" pitchFamily="34" charset="0"/>
              </a:rPr>
              <a:t> Estabelecer dinamicamente uma correspondência do fornecimento de ar do compressor com a demanda de ar comprimido.</a:t>
            </a:r>
          </a:p>
          <a:p>
            <a:pPr algn="just">
              <a:lnSpc>
                <a:spcPct val="150000"/>
              </a:lnSpc>
            </a:pPr>
            <a:endParaRPr lang="pt-BR" sz="1200">
              <a:latin typeface="Montserrat" panose="00000500000000000000" pitchFamily="2" charset="0"/>
              <a:cs typeface="Arial" panose="020B0604020202020204" pitchFamily="34" charset="0"/>
            </a:endParaRPr>
          </a:p>
          <a:p>
            <a:pPr marL="171450" indent="-171450" algn="just">
              <a:lnSpc>
                <a:spcPct val="150000"/>
              </a:lnSpc>
              <a:buFont typeface="Wingdings" panose="05000000000000000000" pitchFamily="2" charset="2"/>
              <a:buChar char="ü"/>
            </a:pPr>
            <a:r>
              <a:rPr lang="pt-BR" sz="1200">
                <a:latin typeface="Montserrat" panose="00000500000000000000" pitchFamily="2" charset="0"/>
                <a:cs typeface="Arial" panose="020B0604020202020204" pitchFamily="34" charset="0"/>
              </a:rPr>
              <a:t> Utilizar a combinação mais e ciente de economia de energia de compressores de ar para satisfazer a demanda.</a:t>
            </a:r>
            <a:endParaRPr lang="pt-BR" sz="1200">
              <a:solidFill>
                <a:srgbClr val="FF0000"/>
              </a:solidFill>
              <a:latin typeface="Montserrat" panose="00000500000000000000" pitchFamily="2" charset="0"/>
              <a:cs typeface="Arial" panose="020B0604020202020204" pitchFamily="34" charset="0"/>
            </a:endParaRPr>
          </a:p>
          <a:p>
            <a:pPr algn="just">
              <a:lnSpc>
                <a:spcPct val="150000"/>
              </a:lnSpc>
            </a:pPr>
            <a:endParaRPr lang="pt-BR" sz="1200" dirty="0">
              <a:solidFill>
                <a:srgbClr val="FF0000"/>
              </a:solidFill>
              <a:latin typeface="Montserrat" panose="00000500000000000000" pitchFamily="2" charset="0"/>
              <a:cs typeface="Arial" panose="020B0604020202020204" pitchFamily="34" charset="0"/>
            </a:endParaRPr>
          </a:p>
        </p:txBody>
      </p:sp>
      <p:pic>
        <p:nvPicPr>
          <p:cNvPr id="8" name="Imagem 7">
            <a:extLst>
              <a:ext uri="{FF2B5EF4-FFF2-40B4-BE49-F238E27FC236}">
                <a16:creationId xmlns:a16="http://schemas.microsoft.com/office/drawing/2014/main" id="{28AFF2D0-4E95-9A6E-50A3-71F2F9CC624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3610" y="5250813"/>
            <a:ext cx="5625582" cy="2646431"/>
          </a:xfrm>
          <a:prstGeom prst="rect">
            <a:avLst/>
          </a:prstGeom>
        </p:spPr>
      </p:pic>
      <p:pic>
        <p:nvPicPr>
          <p:cNvPr id="9" name="Imagem 8">
            <a:extLst>
              <a:ext uri="{FF2B5EF4-FFF2-40B4-BE49-F238E27FC236}">
                <a16:creationId xmlns:a16="http://schemas.microsoft.com/office/drawing/2014/main" id="{185EF610-949E-A11F-5B8D-D49A5CC9F465}"/>
              </a:ext>
            </a:extLst>
          </p:cNvPr>
          <p:cNvPicPr>
            <a:picLocks noChangeAspect="1"/>
          </p:cNvPicPr>
          <p:nvPr/>
        </p:nvPicPr>
        <p:blipFill>
          <a:blip r:embed="rId5"/>
          <a:stretch>
            <a:fillRect/>
          </a:stretch>
        </p:blipFill>
        <p:spPr>
          <a:xfrm>
            <a:off x="666441" y="8240099"/>
            <a:ext cx="3429266" cy="1431718"/>
          </a:xfrm>
          <a:prstGeom prst="rect">
            <a:avLst/>
          </a:prstGeom>
        </p:spPr>
      </p:pic>
      <p:sp>
        <p:nvSpPr>
          <p:cNvPr id="12" name="CaixaDeTexto 11">
            <a:extLst>
              <a:ext uri="{FF2B5EF4-FFF2-40B4-BE49-F238E27FC236}">
                <a16:creationId xmlns:a16="http://schemas.microsoft.com/office/drawing/2014/main" id="{D68EBE3D-6BC0-368E-928A-F0D4DD999D71}"/>
              </a:ext>
            </a:extLst>
          </p:cNvPr>
          <p:cNvSpPr txBox="1"/>
          <p:nvPr/>
        </p:nvSpPr>
        <p:spPr>
          <a:xfrm>
            <a:off x="4535642" y="8060052"/>
            <a:ext cx="2863893" cy="2000099"/>
          </a:xfrm>
          <a:prstGeom prst="rect">
            <a:avLst/>
          </a:prstGeom>
          <a:noFill/>
        </p:spPr>
        <p:txBody>
          <a:bodyPr wrap="square">
            <a:spAutoFit/>
          </a:bodyPr>
          <a:lstStyle/>
          <a:p>
            <a:pPr>
              <a:lnSpc>
                <a:spcPct val="150000"/>
              </a:lnSpc>
            </a:pPr>
            <a:r>
              <a:rPr lang="pt-BR" sz="1200">
                <a:latin typeface="Montserrat" panose="00000500000000000000" pitchFamily="2" charset="0"/>
                <a:cs typeface="Arial" panose="020B0604020202020204" pitchFamily="34" charset="0"/>
              </a:rPr>
              <a:t>Gerenciam sistema de ar com base em compressores múltiplos independentemente do tipo de capacidade (velocidade fixa e velocidade variável) de diferentes fabricantes em qualquer combinação ou configuração.</a:t>
            </a:r>
            <a:endParaRPr lang="pt-BR" sz="1200" dirty="0">
              <a:latin typeface="Montserrat" panose="00000500000000000000" pitchFamily="2" charset="0"/>
              <a:cs typeface="Arial" panose="020B0604020202020204" pitchFamily="34" charset="0"/>
            </a:endParaRPr>
          </a:p>
        </p:txBody>
      </p:sp>
      <p:grpSp>
        <p:nvGrpSpPr>
          <p:cNvPr id="10" name="Group 8">
            <a:extLst>
              <a:ext uri="{FF2B5EF4-FFF2-40B4-BE49-F238E27FC236}">
                <a16:creationId xmlns:a16="http://schemas.microsoft.com/office/drawing/2014/main" id="{A20F4428-CB1A-AAEC-7E65-F2A4297D33BF}"/>
              </a:ext>
            </a:extLst>
          </p:cNvPr>
          <p:cNvGrpSpPr/>
          <p:nvPr/>
        </p:nvGrpSpPr>
        <p:grpSpPr>
          <a:xfrm>
            <a:off x="1" y="10514133"/>
            <a:ext cx="7556500" cy="179269"/>
            <a:chOff x="0" y="0"/>
            <a:chExt cx="3047987" cy="131886"/>
          </a:xfrm>
        </p:grpSpPr>
        <p:sp>
          <p:nvSpPr>
            <p:cNvPr id="17" name="Freeform 9">
              <a:extLst>
                <a:ext uri="{FF2B5EF4-FFF2-40B4-BE49-F238E27FC236}">
                  <a16:creationId xmlns:a16="http://schemas.microsoft.com/office/drawing/2014/main" id="{361096F9-CB58-F7A2-432E-CCC12F21767F}"/>
                </a:ext>
              </a:extLst>
            </p:cNvPr>
            <p:cNvSpPr/>
            <p:nvPr/>
          </p:nvSpPr>
          <p:spPr>
            <a:xfrm>
              <a:off x="0" y="0"/>
              <a:ext cx="3047987" cy="131886"/>
            </a:xfrm>
            <a:custGeom>
              <a:avLst/>
              <a:gdLst/>
              <a:ahLst/>
              <a:cxnLst/>
              <a:rect l="l" t="t" r="r" b="b"/>
              <a:pathLst>
                <a:path w="3047987" h="131886">
                  <a:moveTo>
                    <a:pt x="0" y="0"/>
                  </a:moveTo>
                  <a:lnTo>
                    <a:pt x="3047987" y="0"/>
                  </a:lnTo>
                  <a:lnTo>
                    <a:pt x="3047987" y="131886"/>
                  </a:lnTo>
                  <a:lnTo>
                    <a:pt x="0" y="131886"/>
                  </a:lnTo>
                  <a:close/>
                </a:path>
              </a:pathLst>
            </a:custGeom>
            <a:solidFill>
              <a:srgbClr val="8B8A88"/>
            </a:solidFill>
          </p:spPr>
        </p:sp>
        <p:sp>
          <p:nvSpPr>
            <p:cNvPr id="18" name="TextBox 10">
              <a:extLst>
                <a:ext uri="{FF2B5EF4-FFF2-40B4-BE49-F238E27FC236}">
                  <a16:creationId xmlns:a16="http://schemas.microsoft.com/office/drawing/2014/main" id="{306FF46C-DFB2-FC8F-F4C6-0AA6B7A6F85E}"/>
                </a:ext>
              </a:extLst>
            </p:cNvPr>
            <p:cNvSpPr txBox="1"/>
            <p:nvPr/>
          </p:nvSpPr>
          <p:spPr>
            <a:xfrm>
              <a:off x="0" y="-38100"/>
              <a:ext cx="3047987" cy="169986"/>
            </a:xfrm>
            <a:prstGeom prst="rect">
              <a:avLst/>
            </a:prstGeom>
          </p:spPr>
          <p:txBody>
            <a:bodyPr lIns="45156" tIns="45156" rIns="45156" bIns="45156" rtlCol="0" anchor="ctr"/>
            <a:lstStyle/>
            <a:p>
              <a:pPr algn="ctr">
                <a:lnSpc>
                  <a:spcPts val="2140"/>
                </a:lnSpc>
              </a:pPr>
              <a:endParaRPr/>
            </a:p>
          </p:txBody>
        </p:sp>
      </p:grpSp>
    </p:spTree>
    <p:extLst>
      <p:ext uri="{BB962C8B-B14F-4D97-AF65-F5344CB8AC3E}">
        <p14:creationId xmlns:p14="http://schemas.microsoft.com/office/powerpoint/2010/main" val="370385137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Tema do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6156</TotalTime>
  <Words>2162</Words>
  <Application>Microsoft Office PowerPoint</Application>
  <PresentationFormat>Personalizar</PresentationFormat>
  <Paragraphs>146</Paragraphs>
  <Slides>14</Slides>
  <Notes>0</Notes>
  <HiddenSlides>0</HiddenSlides>
  <MMClips>0</MMClips>
  <ScaleCrop>false</ScaleCrop>
  <HeadingPairs>
    <vt:vector size="6" baseType="variant">
      <vt:variant>
        <vt:lpstr>Fontes usadas</vt:lpstr>
      </vt:variant>
      <vt:variant>
        <vt:i4>10</vt:i4>
      </vt:variant>
      <vt:variant>
        <vt:lpstr>Tema</vt:lpstr>
      </vt:variant>
      <vt:variant>
        <vt:i4>1</vt:i4>
      </vt:variant>
      <vt:variant>
        <vt:lpstr>Títulos de slides</vt:lpstr>
      </vt:variant>
      <vt:variant>
        <vt:i4>14</vt:i4>
      </vt:variant>
    </vt:vector>
  </HeadingPairs>
  <TitlesOfParts>
    <vt:vector size="25" baseType="lpstr">
      <vt:lpstr>Neue Montreal</vt:lpstr>
      <vt:lpstr>Calibri</vt:lpstr>
      <vt:lpstr>Arial</vt:lpstr>
      <vt:lpstr>Wingdings</vt:lpstr>
      <vt:lpstr>Montserrat Medium</vt:lpstr>
      <vt:lpstr>Montserrat Bold</vt:lpstr>
      <vt:lpstr>Open Sans</vt:lpstr>
      <vt:lpstr>Aptos</vt:lpstr>
      <vt:lpstr>Montserrat</vt:lpstr>
      <vt:lpstr>Montserrat Ultra-Bold</vt:lpstr>
      <vt:lpstr>Office Theme</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Proposta Linha -E</dc:title>
  <dc:creator>EvolucaoCompressores</dc:creator>
  <cp:lastModifiedBy>Kamille Silveira</cp:lastModifiedBy>
  <cp:revision>40</cp:revision>
  <cp:lastPrinted>2025-08-20T12:01:41Z</cp:lastPrinted>
  <dcterms:created xsi:type="dcterms:W3CDTF">2006-08-16T00:00:00Z</dcterms:created>
  <dcterms:modified xsi:type="dcterms:W3CDTF">2025-09-02T18:22:57Z</dcterms:modified>
  <dc:identifier>DAGwijnfSlk</dc:identifier>
</cp:coreProperties>
</file>